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1"/>
  </p:handoutMasterIdLst>
  <p:sldIdLst>
    <p:sldId id="256" r:id="rId2"/>
    <p:sldId id="257" r:id="rId3"/>
    <p:sldId id="262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86" r:id="rId22"/>
    <p:sldId id="287" r:id="rId23"/>
    <p:sldId id="288" r:id="rId24"/>
    <p:sldId id="289" r:id="rId25"/>
    <p:sldId id="290" r:id="rId26"/>
    <p:sldId id="291" r:id="rId27"/>
    <p:sldId id="292" r:id="rId28"/>
    <p:sldId id="293" r:id="rId29"/>
    <p:sldId id="261" r:id="rId30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89736" autoAdjust="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5" d="100"/>
          <a:sy n="55" d="100"/>
        </p:scale>
        <p:origin x="288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7DE8F55E-3564-59E0-6AB4-0A68F599327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2C491CA-AD82-21DA-B6AF-104C3C64927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65CE21-4FFD-43E4-9BE1-44B69E389DE4}" type="datetimeFigureOut">
              <a:rPr lang="es-CO" smtClean="0"/>
              <a:t>10/07/2023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4018EA8-D50D-6048-06A1-98CC923A5FF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F885154-3EB1-CC47-4591-C970E8A909C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5897CF-0428-44F3-9C91-0685A4FB6EB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90061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6805B226-F693-E23A-0AC6-0487A3BCF4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8100"/>
            <a:ext cx="12191733" cy="685814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2C092A5-DE25-767F-031F-CE0639AC53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1259010-DBE2-D34D-D879-AC7A1D2833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8C31B2-286A-C9C4-E01D-E40D72576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10/07/2023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1D1DDB-6CC7-9360-8F7F-08FF87C5D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C3D685-36E9-396E-8492-722E755FA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15255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AD64394-963E-D625-32AA-BDFC76B6E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10/07/2023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0F68054-34D7-9279-DFD5-715512BF4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916C35A-4761-CBE9-49AD-2C3A4928C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F03094B-3B2A-4C1A-84F1-903486D2D0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298"/>
            <a:ext cx="12192000" cy="685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56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C4201D2B-7635-B428-D717-5BAA3AF3AB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7" y="-149"/>
            <a:ext cx="12192000" cy="685829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2C092A5-DE25-767F-031F-CE0639AC53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1259010-DBE2-D34D-D879-AC7A1D2833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8C31B2-286A-C9C4-E01D-E40D72576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10/07/2023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1D1DDB-6CC7-9360-8F7F-08FF87C5D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C3D685-36E9-396E-8492-722E755FA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D429A6C1-39A7-9F38-672C-F0DC83A4CDD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7" y="-148"/>
            <a:ext cx="12191733" cy="6858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207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10/07/2023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71837A8C-E172-D466-AD79-6823857107F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7" y="-149"/>
            <a:ext cx="12192000" cy="685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37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A0128F-3548-EBBF-BD29-1EB1D2457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B611771-8F44-52FC-9741-53E17FE373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0D0EFA-890A-CDAE-F1B6-CDA7C84A4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10/07/2023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03C958-22C5-59D4-D584-C88407A5F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0441F80-8960-189A-2E8E-15505E6A0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3B05C927-FCF5-0132-3B83-3AA55DB686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7" y="-148"/>
            <a:ext cx="12191733" cy="6858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970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31F210-8371-C703-B82E-47C593C78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15A348-98B3-3879-5E17-CB0127E648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8F33D3A-1132-9B1A-B962-CD60ABDB6F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1E0D49E-7178-69A3-8F58-4D4C48A6C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10/07/2023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F5CC090-A935-39EC-1352-2703D7774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9F37035-180E-0152-1228-EECA44274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26693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CAB338-F339-66BE-83C6-7A3F6FECC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935FC1-EFEA-9E70-C955-E0F46AFA99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52A0A90-FD8F-D098-9E3C-8B3903C7EA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0F47486-611C-6371-6BFF-C8AADB90A8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5A5BFE2-9B56-F9FE-1317-1698B3D8A8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58251A3-C7BF-3DF9-1006-6349C94FA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10/07/2023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44687DF-C287-0B90-0384-AC46566F9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B92D22D-0268-7F05-56E0-5963F89C2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57333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5FE461-F01D-222B-4C7C-57D2AA865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CFB908D-19D2-F83C-4039-D58C06ECA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10/07/2023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77D68EF-BFF2-A72E-07EE-5E72D7A47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38FE25A-BF2A-CF99-7E87-C956434B7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71424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B9DC9B7-1E4F-7D26-4BD7-745061F4E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10/07/2023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F5816B9-11D6-2A5A-0FD1-DB0FC94DB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3A788D0-F4D3-2B6C-9239-17F58235B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62749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911F9C-4982-DC10-47A7-6087D7976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A2D4D84-B18F-DC4C-91BD-C2D2452F6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14A5BCA-21FB-4F80-5D90-71B92FADA7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DC4DC66-6DB7-E14E-1352-1E2E2ED4E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10/07/2023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5AEA652-EF40-005F-FF90-AD253E40D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E9AB725-99AA-BB55-8E39-F039EB14A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5096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E65C95-5503-7D88-003E-0E2E5F911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3AC4D1E-48F0-A1F3-F9C4-7B875CE887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1F0E517-DE99-33E7-2751-3A45597C8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9892408-C707-58E8-CE35-B1C506B77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10/07/2023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65293AC-92C2-E7E4-0ECB-1F609042D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AB57530-0A48-7CB0-27F9-91E065538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526661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05C3E2-E170-9268-25A1-AE60BCD4A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FDC4665-0C8C-E09A-7C93-4DB3CB0A64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863F176-85B0-9D54-437B-996F56A1D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10/07/2023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D9FF4C6-8C08-CBB4-3CE2-59E6FA53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DD7E2D5-E6C7-D872-FB2D-BAF97048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280545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BAB6635-A1FA-05FB-BAB0-2B865D5253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6005000-C67B-39FC-C963-1BE222E2F7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77B06B-FF69-1B1F-5058-EED75F49A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10/07/2023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1E3432-7CD9-B690-69AF-9AB3EC20F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0FBBF71-D1BB-B37A-0A5C-4B7A1432A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82265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842174-351A-5C35-E775-1CDC59E17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5D2E68F-9A0D-D89E-ED06-73EDB9E63B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A95696-420C-C45E-6F3E-ED258E8D8B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10/07/2023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BEF4216-2A8E-0656-28FD-6CAD51853C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6FEC2FF-6B1B-D345-F657-95FAADED47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326068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0" r:id="rId3"/>
    <p:sldLayoutId id="2147483651" r:id="rId4"/>
    <p:sldLayoutId id="2147483650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Verdana" panose="020B060403050404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www.alcaldiabogota.gov.co/sisjur/normas/Norma1.jsp?i=57218#3" TargetMode="Externa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www.alcaldiabogota.gov.co/sisjur/normas/Norma1.jsp?i=57218#4" TargetMode="Externa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s://www.alcaldiabogota.gov.co/sisjur/normas/Norma1.jsp?i=57218#5" TargetMode="Externa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www.alcaldiabogota.gov.co/sisjur/normas/Norma1.jsp?i=57218#6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s://www.alcaldiabogota.gov.co/sisjur/normas/Norma1.jsp?i=57218#7" TargetMode="Externa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s://www.alcaldiabogota.gov.co/sisjur/normas/Norma1.jsp?i=57218#8" TargetMode="Externa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lcaldiabogota.gov.co/sisjur/normas/Norma1.jsp?i=33104#396" TargetMode="External"/><Relationship Id="rId2" Type="http://schemas.openxmlformats.org/officeDocument/2006/relationships/hyperlink" Target="https://www.alcaldiabogota.gov.co/sisjur/normas/Norma1.jsp?i=33104#393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hyperlink" Target="https://www.alcaldiabogota.gov.co/sisjur/normas/Norma1.jsp?i=57218#9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s://www.alcaldiabogota.gov.co/sisjur/normas/Norma1.jsp?i=57218#10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https://www.alcaldiabogota.gov.co/sisjur/normas/Norma1.jsp?i=57218#11" TargetMode="Externa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s://www.alcaldiabogota.gov.co/sisjur/normas/Norma1.jsp?i=57218#12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s://www.alcaldiabogota.gov.co/sisjur/normas/Norma1.jsp?i=57218#13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hyperlink" Target="https://www.alcaldiabogota.gov.co/sisjur/normas/Norma1.jsp?i=57218#14" TargetMode="Externa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hyperlink" Target="https://www.alcaldiabogota.gov.co/sisjur/normas/Norma1.jsp?i=57218#15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hyperlink" Target="https://www.alcaldiabogota.gov.co/sisjur/normas/Norma1.jsp?i=57218#16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8096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3ED4369D-6414-318E-76F7-57BE0461DE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735725"/>
            <a:ext cx="9648498" cy="2060028"/>
          </a:xfrm>
        </p:spPr>
        <p:txBody>
          <a:bodyPr>
            <a:normAutofit/>
          </a:bodyPr>
          <a:lstStyle/>
          <a:p>
            <a:pPr lvl="0" algn="l">
              <a:spcBef>
                <a:spcPts val="1000"/>
              </a:spcBef>
            </a:pPr>
            <a:r>
              <a:rPr lang="es-CO" altLang="es-CO" sz="4000" b="1" dirty="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rPr>
              <a:t>NEGOCIACIÓN ENTRE LAS ORGANIZACIONES SINDICALES DE EMPLEADOS PÚBLICOS Y LAS ENTIDADES PÚBLICAS</a:t>
            </a:r>
          </a:p>
        </p:txBody>
      </p:sp>
    </p:spTree>
    <p:extLst>
      <p:ext uri="{BB962C8B-B14F-4D97-AF65-F5344CB8AC3E}">
        <p14:creationId xmlns:p14="http://schemas.microsoft.com/office/powerpoint/2010/main" val="1482975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BA228D-C279-3711-0691-E934ABEEC9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935421"/>
            <a:ext cx="9144000" cy="809296"/>
          </a:xfrm>
        </p:spPr>
        <p:txBody>
          <a:bodyPr>
            <a:normAutofit/>
          </a:bodyPr>
          <a:lstStyle/>
          <a:p>
            <a:r>
              <a:rPr lang="es-CO" altLang="es-CO" sz="4000" b="1" dirty="0">
                <a:latin typeface="Arial Narrow" panose="020B0606020202030204" pitchFamily="34" charset="0"/>
              </a:rPr>
              <a:t>NEGOCIACIÓN EN EL SECTOR PUBLICO</a:t>
            </a:r>
            <a:endParaRPr lang="es-CO" sz="40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4E4268B-39C5-484B-A8D3-2BADE8C5DA38}"/>
              </a:ext>
            </a:extLst>
          </p:cNvPr>
          <p:cNvSpPr txBox="1"/>
          <p:nvPr/>
        </p:nvSpPr>
        <p:spPr>
          <a:xfrm>
            <a:off x="5016219" y="6639446"/>
            <a:ext cx="215956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100" b="1" dirty="0">
                <a:solidFill>
                  <a:schemeClr val="bg1"/>
                </a:solidFill>
                <a:latin typeface="Verdana" panose="020B0604030504040204" pitchFamily="34" charset="0"/>
              </a:rPr>
              <a:t>www.mintrabajo.gov.co</a:t>
            </a:r>
          </a:p>
        </p:txBody>
      </p:sp>
      <p:sp>
        <p:nvSpPr>
          <p:cNvPr id="8" name="Subtítulo 7"/>
          <p:cNvSpPr>
            <a:spLocks noGrp="1"/>
          </p:cNvSpPr>
          <p:nvPr>
            <p:ph type="subTitle" idx="1"/>
          </p:nvPr>
        </p:nvSpPr>
        <p:spPr>
          <a:xfrm>
            <a:off x="704193" y="1933903"/>
            <a:ext cx="6957847" cy="3962400"/>
          </a:xfrm>
        </p:spPr>
        <p:txBody>
          <a:bodyPr>
            <a:normAutofit fontScale="92500"/>
          </a:bodyPr>
          <a:lstStyle/>
          <a:p>
            <a:pPr algn="just">
              <a:buFont typeface="Wingdings" panose="05000000000000000000" pitchFamily="2" charset="2"/>
              <a:buChar char="q"/>
              <a:defRPr/>
            </a:pPr>
            <a:endParaRPr lang="es-CO" dirty="0">
              <a:solidFill>
                <a:srgbClr val="FFFF00"/>
              </a:solidFill>
              <a:latin typeface="Arial Narrow" panose="020B060602020203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  <a:defRPr/>
            </a:pPr>
            <a:r>
              <a:rPr lang="es-CO" dirty="0">
                <a:latin typeface="Arial Narrow" panose="020B0606020202030204" pitchFamily="34" charset="0"/>
              </a:rPr>
              <a:t>CONSTITUCIÓN POLÍTICA DE COLOMBIA DE 1991 ( Art. 55)</a:t>
            </a:r>
          </a:p>
          <a:p>
            <a:pPr algn="just">
              <a:defRPr/>
            </a:pPr>
            <a:endParaRPr lang="es-CO" sz="2800" dirty="0">
              <a:latin typeface="Arial Narrow" panose="020B060602020203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  <a:defRPr/>
            </a:pPr>
            <a:r>
              <a:rPr lang="es-CO" dirty="0">
                <a:latin typeface="Arial Narrow" panose="020B0606020202030204" pitchFamily="34" charset="0"/>
              </a:rPr>
              <a:t>CONVENIO 151 - OIT (1978) (Ratificado - Ley 411 de 1997)</a:t>
            </a:r>
          </a:p>
          <a:p>
            <a:pPr algn="just">
              <a:buFont typeface="Wingdings" panose="05000000000000000000" pitchFamily="2" charset="2"/>
              <a:buChar char="q"/>
              <a:defRPr/>
            </a:pPr>
            <a:endParaRPr lang="es-CO" dirty="0">
              <a:latin typeface="Arial Narrow" panose="020B060602020203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  <a:defRPr/>
            </a:pPr>
            <a:r>
              <a:rPr lang="es-CO" dirty="0">
                <a:latin typeface="Arial Narrow" panose="020B0606020202030204" pitchFamily="34" charset="0"/>
              </a:rPr>
              <a:t>CONVENIO 154. - OIT (Ratificado - Ley 524 DE 1999)</a:t>
            </a:r>
          </a:p>
          <a:p>
            <a:pPr algn="just">
              <a:defRPr/>
            </a:pPr>
            <a:endParaRPr lang="es-CO" sz="2800" dirty="0">
              <a:latin typeface="Arial Narrow" panose="020B060602020203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  <a:defRPr/>
            </a:pPr>
            <a:r>
              <a:rPr lang="es-CO" dirty="0">
                <a:latin typeface="Arial Narrow" panose="020B0606020202030204" pitchFamily="34" charset="0"/>
              </a:rPr>
              <a:t>DECRETO 160 DE 2014 compilado -DECRETO 1072 DE 2015</a:t>
            </a:r>
          </a:p>
          <a:p>
            <a:endParaRPr lang="es-CO" dirty="0"/>
          </a:p>
        </p:txBody>
      </p:sp>
      <p:pic>
        <p:nvPicPr>
          <p:cNvPr id="9" name="Picture 10" descr="La negociación colectiva en sector público en debate | Philippi  Prietocarrizosa Ferrero DU &amp; Uría">
            <a:extLst>
              <a:ext uri="{FF2B5EF4-FFF2-40B4-BE49-F238E27FC236}">
                <a16:creationId xmlns:a16="http://schemas.microsoft.com/office/drawing/2014/main" id="{7BCE7859-1857-97C0-A08D-C68A558859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40415" y="1933903"/>
            <a:ext cx="3805722" cy="42074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53279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BA228D-C279-3711-0691-E934ABEEC9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935421"/>
            <a:ext cx="9144000" cy="809296"/>
          </a:xfrm>
        </p:spPr>
        <p:txBody>
          <a:bodyPr>
            <a:normAutofit/>
          </a:bodyPr>
          <a:lstStyle/>
          <a:p>
            <a:r>
              <a:rPr lang="es-CO" altLang="es-CO" sz="4000" b="1" dirty="0">
                <a:latin typeface="Arial Narrow" panose="020B0606020202030204" pitchFamily="34" charset="0"/>
              </a:rPr>
              <a:t>NEGOCIACIÓN EN EL SECTOR PUBLICO</a:t>
            </a:r>
            <a:endParaRPr lang="es-CO" sz="40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4E4268B-39C5-484B-A8D3-2BADE8C5DA38}"/>
              </a:ext>
            </a:extLst>
          </p:cNvPr>
          <p:cNvSpPr txBox="1"/>
          <p:nvPr/>
        </p:nvSpPr>
        <p:spPr>
          <a:xfrm>
            <a:off x="5016219" y="6639446"/>
            <a:ext cx="215956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100" b="1" dirty="0">
                <a:solidFill>
                  <a:schemeClr val="bg1"/>
                </a:solidFill>
                <a:latin typeface="Verdana" panose="020B0604030504040204" pitchFamily="34" charset="0"/>
              </a:rPr>
              <a:t>www.mintrabajo.gov.co</a:t>
            </a:r>
          </a:p>
        </p:txBody>
      </p:sp>
      <p:sp>
        <p:nvSpPr>
          <p:cNvPr id="8" name="Subtítulo 7"/>
          <p:cNvSpPr>
            <a:spLocks noGrp="1"/>
          </p:cNvSpPr>
          <p:nvPr>
            <p:ph type="subTitle" idx="1"/>
          </p:nvPr>
        </p:nvSpPr>
        <p:spPr>
          <a:xfrm>
            <a:off x="704193" y="1933903"/>
            <a:ext cx="6957847" cy="3962400"/>
          </a:xfrm>
        </p:spPr>
        <p:txBody>
          <a:bodyPr>
            <a:normAutofit fontScale="77500" lnSpcReduction="20000"/>
          </a:bodyPr>
          <a:lstStyle/>
          <a:p>
            <a:pPr algn="just">
              <a:buFont typeface="Wingdings" panose="05000000000000000000" pitchFamily="2" charset="2"/>
              <a:buChar char="q"/>
              <a:defRPr/>
            </a:pPr>
            <a:endParaRPr lang="es-CO" dirty="0">
              <a:solidFill>
                <a:srgbClr val="FFFF00"/>
              </a:solidFill>
              <a:latin typeface="Arial Narrow" panose="020B0606020202030204" pitchFamily="34" charset="0"/>
            </a:endParaRPr>
          </a:p>
          <a:p>
            <a:pPr>
              <a:defRPr/>
            </a:pPr>
            <a:r>
              <a:rPr lang="es-CO" sz="3200" b="1" dirty="0">
                <a:latin typeface="Arial Narrow" panose="020B0606020202030204" pitchFamily="34" charset="0"/>
              </a:rPr>
              <a:t>CONVENIO 151. </a:t>
            </a:r>
            <a:r>
              <a:rPr lang="es-CO" b="1" dirty="0">
                <a:latin typeface="Arial Narrow" panose="020B0606020202030204" pitchFamily="34" charset="0"/>
              </a:rPr>
              <a:t>(RATIFICADO Ley 411 DE 1997)</a:t>
            </a:r>
          </a:p>
          <a:p>
            <a:pPr>
              <a:defRPr/>
            </a:pPr>
            <a:endParaRPr lang="es-CO" b="1" dirty="0">
              <a:latin typeface="Arial Narrow" panose="020B0606020202030204" pitchFamily="34" charset="0"/>
            </a:endParaRPr>
          </a:p>
          <a:p>
            <a:pPr algn="just">
              <a:defRPr/>
            </a:pPr>
            <a:r>
              <a:rPr lang="es-CO" b="1" dirty="0">
                <a:latin typeface="Arial Narrow" panose="020B0606020202030204" pitchFamily="34" charset="0"/>
              </a:rPr>
              <a:t>ARTICULO 7o</a:t>
            </a:r>
            <a:r>
              <a:rPr lang="es-CO" dirty="0">
                <a:solidFill>
                  <a:srgbClr val="000000"/>
                </a:solidFill>
                <a:latin typeface="Arial Narrow" panose="020B0606020202030204" pitchFamily="34" charset="0"/>
              </a:rPr>
              <a:t>. </a:t>
            </a:r>
            <a:r>
              <a:rPr lang="es-CO" i="1" u="sng" dirty="0">
                <a:solidFill>
                  <a:srgbClr val="000000"/>
                </a:solidFill>
                <a:latin typeface="Arial Narrow" panose="020B0606020202030204" pitchFamily="34" charset="0"/>
              </a:rPr>
              <a:t>Deberán adoptarse</a:t>
            </a:r>
            <a:r>
              <a:rPr lang="es-CO" i="1" dirty="0">
                <a:solidFill>
                  <a:srgbClr val="000000"/>
                </a:solidFill>
                <a:latin typeface="Arial Narrow" panose="020B0606020202030204" pitchFamily="34" charset="0"/>
              </a:rPr>
              <a:t>, de ser necesario, </a:t>
            </a:r>
            <a:r>
              <a:rPr lang="es-CO" i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medidas adecuadas a las condiciones nacionales</a:t>
            </a:r>
            <a:r>
              <a:rPr lang="es-CO" i="1" dirty="0">
                <a:solidFill>
                  <a:srgbClr val="000000"/>
                </a:solidFill>
                <a:latin typeface="Arial Narrow" panose="020B0606020202030204" pitchFamily="34" charset="0"/>
              </a:rPr>
              <a:t> para </a:t>
            </a:r>
            <a:r>
              <a:rPr lang="es-CO" i="1" u="sng" dirty="0">
                <a:solidFill>
                  <a:srgbClr val="000000"/>
                </a:solidFill>
                <a:latin typeface="Arial Narrow" panose="020B0606020202030204" pitchFamily="34" charset="0"/>
              </a:rPr>
              <a:t>estimular y fomentar el pleno desarrollo y utilización </a:t>
            </a:r>
            <a:r>
              <a:rPr lang="es-CO" i="1" dirty="0">
                <a:solidFill>
                  <a:srgbClr val="000000"/>
                </a:solidFill>
                <a:latin typeface="Arial Narrow" panose="020B0606020202030204" pitchFamily="34" charset="0"/>
              </a:rPr>
              <a:t>de </a:t>
            </a:r>
            <a:r>
              <a:rPr lang="es-CO" i="1" u="sng" dirty="0">
                <a:solidFill>
                  <a:srgbClr val="000000"/>
                </a:solidFill>
                <a:latin typeface="Arial Narrow" panose="020B0606020202030204" pitchFamily="34" charset="0"/>
              </a:rPr>
              <a:t>procedimientos de negociación entre las autoridades públicas competentes y las organizaciones de empleados públicos acerca de las condiciones de empleo</a:t>
            </a:r>
            <a:r>
              <a:rPr lang="es-CO" dirty="0">
                <a:solidFill>
                  <a:srgbClr val="000000"/>
                </a:solidFill>
                <a:latin typeface="Arial Narrow" panose="020B0606020202030204" pitchFamily="34" charset="0"/>
              </a:rPr>
              <a:t>.</a:t>
            </a:r>
          </a:p>
          <a:p>
            <a:pPr algn="just">
              <a:defRPr/>
            </a:pPr>
            <a:endParaRPr lang="es-CO" dirty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pPr algn="just">
              <a:defRPr/>
            </a:pPr>
            <a:r>
              <a:rPr lang="es-CO" b="1" dirty="0">
                <a:latin typeface="Arial Narrow" panose="020B0606020202030204" pitchFamily="34" charset="0"/>
              </a:rPr>
              <a:t>ARTICULO 8o. </a:t>
            </a:r>
            <a:r>
              <a:rPr lang="es-CO" dirty="0">
                <a:solidFill>
                  <a:srgbClr val="000000"/>
                </a:solidFill>
                <a:latin typeface="Arial Narrow" panose="020B0606020202030204" pitchFamily="34" charset="0"/>
              </a:rPr>
              <a:t>La solución de los conflictos que se planteen con motivo de la determinación de las condiciones de empleo se deberá tratar de lograr, </a:t>
            </a:r>
            <a:r>
              <a:rPr lang="es-CO" i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de manera apropiada a las condiciones nacionales</a:t>
            </a:r>
            <a:r>
              <a:rPr lang="es-CO" i="1" u="sng" dirty="0">
                <a:solidFill>
                  <a:srgbClr val="000000"/>
                </a:solidFill>
                <a:latin typeface="Arial Narrow" panose="020B0606020202030204" pitchFamily="34" charset="0"/>
              </a:rPr>
              <a:t>,</a:t>
            </a:r>
            <a:r>
              <a:rPr lang="es-CO" i="1" dirty="0">
                <a:solidFill>
                  <a:srgbClr val="000000"/>
                </a:solidFill>
                <a:latin typeface="Arial Narrow" panose="020B0606020202030204" pitchFamily="34" charset="0"/>
              </a:rPr>
              <a:t> </a:t>
            </a:r>
            <a:r>
              <a:rPr lang="es-CO" i="1" u="sng" dirty="0">
                <a:solidFill>
                  <a:srgbClr val="000000"/>
                </a:solidFill>
                <a:latin typeface="Arial Narrow" panose="020B0606020202030204" pitchFamily="34" charset="0"/>
              </a:rPr>
              <a:t>por medio de la negociación entre las partes o mediante procedimientos independientes e imparciales</a:t>
            </a:r>
            <a:r>
              <a:rPr lang="es-CO" dirty="0">
                <a:solidFill>
                  <a:srgbClr val="000000"/>
                </a:solidFill>
                <a:latin typeface="Arial Narrow" panose="020B0606020202030204" pitchFamily="34" charset="0"/>
              </a:rPr>
              <a:t>, tales como la </a:t>
            </a:r>
            <a:r>
              <a:rPr lang="es-CO" i="1" dirty="0">
                <a:solidFill>
                  <a:srgbClr val="000000"/>
                </a:solidFill>
                <a:latin typeface="Arial Narrow" panose="020B0606020202030204" pitchFamily="34" charset="0"/>
              </a:rPr>
              <a:t>mediación</a:t>
            </a:r>
            <a:r>
              <a:rPr lang="es-CO" dirty="0">
                <a:solidFill>
                  <a:srgbClr val="000000"/>
                </a:solidFill>
                <a:latin typeface="Arial Narrow" panose="020B0606020202030204" pitchFamily="34" charset="0"/>
              </a:rPr>
              <a:t>, la </a:t>
            </a:r>
            <a:r>
              <a:rPr lang="es-CO" i="1" dirty="0">
                <a:solidFill>
                  <a:srgbClr val="000000"/>
                </a:solidFill>
                <a:latin typeface="Arial Narrow" panose="020B0606020202030204" pitchFamily="34" charset="0"/>
              </a:rPr>
              <a:t>conciliación</a:t>
            </a:r>
            <a:r>
              <a:rPr lang="es-CO" dirty="0">
                <a:solidFill>
                  <a:srgbClr val="000000"/>
                </a:solidFill>
                <a:latin typeface="Arial Narrow" panose="020B0606020202030204" pitchFamily="34" charset="0"/>
              </a:rPr>
              <a:t> y </a:t>
            </a:r>
            <a:r>
              <a:rPr lang="es-CO" dirty="0">
                <a:solidFill>
                  <a:srgbClr val="000000"/>
                </a:solidFill>
                <a:highlight>
                  <a:srgbClr val="FFFF00"/>
                </a:highlight>
                <a:latin typeface="Arial Narrow" panose="020B0606020202030204" pitchFamily="34" charset="0"/>
              </a:rPr>
              <a:t>el </a:t>
            </a:r>
            <a:r>
              <a:rPr lang="es-CO" i="1" dirty="0">
                <a:solidFill>
                  <a:srgbClr val="000000"/>
                </a:solidFill>
                <a:highlight>
                  <a:srgbClr val="FFFF00"/>
                </a:highlight>
                <a:latin typeface="Arial Narrow" panose="020B0606020202030204" pitchFamily="34" charset="0"/>
              </a:rPr>
              <a:t>arbitraje</a:t>
            </a:r>
            <a:endParaRPr lang="es-CO" dirty="0">
              <a:solidFill>
                <a:srgbClr val="000000"/>
              </a:solidFill>
              <a:highlight>
                <a:srgbClr val="FFFF00"/>
              </a:highlight>
              <a:latin typeface="Arial Narrow" panose="020B0606020202030204" pitchFamily="34" charset="0"/>
            </a:endParaRPr>
          </a:p>
          <a:p>
            <a:endParaRPr lang="es-CO" dirty="0"/>
          </a:p>
        </p:txBody>
      </p:sp>
      <p:pic>
        <p:nvPicPr>
          <p:cNvPr id="6" name="Picture 8" descr="Resolución de conflictos: para qué sirve y técnicas">
            <a:extLst>
              <a:ext uri="{FF2B5EF4-FFF2-40B4-BE49-F238E27FC236}">
                <a16:creationId xmlns:a16="http://schemas.microsoft.com/office/drawing/2014/main" id="{AA9CEDB5-E39F-AA4D-C845-41FCA78C41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06316" y="1818290"/>
            <a:ext cx="3665964" cy="20074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Picture 10" descr="Resolución de conflictos y negociación">
            <a:extLst>
              <a:ext uri="{FF2B5EF4-FFF2-40B4-BE49-F238E27FC236}">
                <a16:creationId xmlns:a16="http://schemas.microsoft.com/office/drawing/2014/main" id="{682F12D1-16A8-D8B4-4948-AA4D7770BC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06316" y="4078513"/>
            <a:ext cx="3801187" cy="20069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7977804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BA228D-C279-3711-0691-E934ABEEC9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935421"/>
            <a:ext cx="9144000" cy="809296"/>
          </a:xfrm>
        </p:spPr>
        <p:txBody>
          <a:bodyPr>
            <a:normAutofit/>
          </a:bodyPr>
          <a:lstStyle/>
          <a:p>
            <a:r>
              <a:rPr lang="es-CO" altLang="es-CO" sz="4000" b="1" dirty="0">
                <a:latin typeface="Arial Narrow" panose="020B0606020202030204" pitchFamily="34" charset="0"/>
              </a:rPr>
              <a:t>NEGOCIACIÓN EN EL SECTOR PUBLICO</a:t>
            </a:r>
            <a:endParaRPr lang="es-CO" sz="40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4E4268B-39C5-484B-A8D3-2BADE8C5DA38}"/>
              </a:ext>
            </a:extLst>
          </p:cNvPr>
          <p:cNvSpPr txBox="1"/>
          <p:nvPr/>
        </p:nvSpPr>
        <p:spPr>
          <a:xfrm>
            <a:off x="5016219" y="6639446"/>
            <a:ext cx="215956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100" b="1" dirty="0">
                <a:solidFill>
                  <a:schemeClr val="bg1"/>
                </a:solidFill>
                <a:latin typeface="Verdana" panose="020B0604030504040204" pitchFamily="34" charset="0"/>
              </a:rPr>
              <a:t>www.mintrabajo.gov.co</a:t>
            </a:r>
          </a:p>
        </p:txBody>
      </p:sp>
      <p:sp>
        <p:nvSpPr>
          <p:cNvPr id="8" name="Subtítulo 7"/>
          <p:cNvSpPr>
            <a:spLocks noGrp="1"/>
          </p:cNvSpPr>
          <p:nvPr>
            <p:ph type="subTitle" idx="1"/>
          </p:nvPr>
        </p:nvSpPr>
        <p:spPr>
          <a:xfrm>
            <a:off x="683173" y="1818290"/>
            <a:ext cx="6978868" cy="4078013"/>
          </a:xfrm>
        </p:spPr>
        <p:txBody>
          <a:bodyPr>
            <a:normAutofit fontScale="40000" lnSpcReduction="20000"/>
          </a:bodyPr>
          <a:lstStyle/>
          <a:p>
            <a:pPr algn="just">
              <a:buFont typeface="Wingdings" panose="05000000000000000000" pitchFamily="2" charset="2"/>
              <a:buChar char="q"/>
              <a:defRPr/>
            </a:pPr>
            <a:endParaRPr lang="es-CO" dirty="0">
              <a:solidFill>
                <a:srgbClr val="FFFF00"/>
              </a:solidFill>
              <a:latin typeface="Arial Narrow" panose="020B0606020202030204" pitchFamily="34" charset="0"/>
            </a:endParaRPr>
          </a:p>
          <a:p>
            <a:pPr>
              <a:defRPr/>
            </a:pPr>
            <a:r>
              <a:rPr lang="es-CO" sz="5000" b="1" dirty="0">
                <a:latin typeface="Arial Narrow" panose="020B0606020202030204" pitchFamily="34" charset="0"/>
              </a:rPr>
              <a:t>CONVENIO 154. (RATIFICADO Ley 524 DE 1999)</a:t>
            </a:r>
          </a:p>
          <a:p>
            <a:pPr>
              <a:defRPr/>
            </a:pPr>
            <a:endParaRPr lang="es-CO" sz="3200" b="1" dirty="0">
              <a:latin typeface="Arial Narrow" panose="020B0606020202030204" pitchFamily="34" charset="0"/>
            </a:endParaRPr>
          </a:p>
          <a:p>
            <a:pPr algn="just"/>
            <a:r>
              <a:rPr lang="es-CO" sz="4200" b="1" i="1" dirty="0">
                <a:solidFill>
                  <a:srgbClr val="333333"/>
                </a:solidFill>
                <a:latin typeface="Arial Narrow" panose="020B0606020202030204" pitchFamily="34" charset="0"/>
              </a:rPr>
              <a:t>ARTÍCULO 2 </a:t>
            </a:r>
            <a:r>
              <a:rPr lang="es-CO" sz="4200" dirty="0">
                <a:solidFill>
                  <a:srgbClr val="333333"/>
                </a:solidFill>
                <a:latin typeface="Arial Narrow" panose="020B0606020202030204" pitchFamily="34" charset="0"/>
              </a:rPr>
              <a:t>A los efectos del presente Convenio, la expresión </a:t>
            </a:r>
            <a:r>
              <a:rPr lang="es-CO" sz="4200" i="1" dirty="0">
                <a:solidFill>
                  <a:srgbClr val="333333"/>
                </a:solidFill>
                <a:latin typeface="Arial Narrow" panose="020B0606020202030204" pitchFamily="34" charset="0"/>
              </a:rPr>
              <a:t>negociación colectiva</a:t>
            </a:r>
            <a:r>
              <a:rPr lang="es-CO" sz="4200" dirty="0">
                <a:solidFill>
                  <a:srgbClr val="333333"/>
                </a:solidFill>
                <a:latin typeface="Arial Narrow" panose="020B0606020202030204" pitchFamily="34" charset="0"/>
              </a:rPr>
              <a:t> comprende todas las negociaciones que tienen lugar entre un empleador, un grupo de empleadores o una organización o varias organizaciones de empleadores, por una parte, y una organización o varias organizaciones de trabajadores, por otra, con el fin de:</a:t>
            </a:r>
          </a:p>
          <a:p>
            <a:pPr algn="just"/>
            <a:endParaRPr lang="es-CO" sz="4200" dirty="0">
              <a:solidFill>
                <a:srgbClr val="333333"/>
              </a:solidFill>
              <a:latin typeface="Arial Narrow" panose="020B060602020203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CO" sz="4200" dirty="0">
                <a:solidFill>
                  <a:srgbClr val="333333"/>
                </a:solidFill>
                <a:latin typeface="Arial Narrow" panose="020B0606020202030204" pitchFamily="34" charset="0"/>
              </a:rPr>
              <a:t>(a) fijar las condiciones de trabajo y empleo, o</a:t>
            </a:r>
          </a:p>
          <a:p>
            <a:pPr algn="just"/>
            <a:endParaRPr lang="es-CO" sz="4200" dirty="0">
              <a:solidFill>
                <a:srgbClr val="333333"/>
              </a:solidFill>
              <a:latin typeface="Arial Narrow" panose="020B060602020203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CO" sz="4200" dirty="0">
                <a:solidFill>
                  <a:srgbClr val="333333"/>
                </a:solidFill>
                <a:latin typeface="Arial Narrow" panose="020B0606020202030204" pitchFamily="34" charset="0"/>
              </a:rPr>
              <a:t>(b) regular las relaciones entre empleadores y trabajadores, o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s-CO" sz="4200" dirty="0">
              <a:solidFill>
                <a:srgbClr val="333333"/>
              </a:solidFill>
              <a:latin typeface="Arial Narrow" panose="020B060602020203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CO" sz="4200" dirty="0">
                <a:solidFill>
                  <a:srgbClr val="333333"/>
                </a:solidFill>
                <a:latin typeface="Arial Narrow" panose="020B0606020202030204" pitchFamily="34" charset="0"/>
              </a:rPr>
              <a:t>(c) regular las relaciones entre empleadores o sus organizaciones y una organización o varias organizaciones de trabajadores, o lograr todos estos fines a la vez.</a:t>
            </a:r>
          </a:p>
          <a:p>
            <a:endParaRPr lang="es-CO" dirty="0"/>
          </a:p>
        </p:txBody>
      </p:sp>
      <p:pic>
        <p:nvPicPr>
          <p:cNvPr id="6" name="Picture 8" descr="Resolución de conflictos: para qué sirve y técnicas">
            <a:extLst>
              <a:ext uri="{FF2B5EF4-FFF2-40B4-BE49-F238E27FC236}">
                <a16:creationId xmlns:a16="http://schemas.microsoft.com/office/drawing/2014/main" id="{AA9CEDB5-E39F-AA4D-C845-41FCA78C41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06316" y="1818290"/>
            <a:ext cx="3665964" cy="20074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Picture 10" descr="Resolución de conflictos y negociación">
            <a:extLst>
              <a:ext uri="{FF2B5EF4-FFF2-40B4-BE49-F238E27FC236}">
                <a16:creationId xmlns:a16="http://schemas.microsoft.com/office/drawing/2014/main" id="{682F12D1-16A8-D8B4-4948-AA4D7770BC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06316" y="4078513"/>
            <a:ext cx="3801187" cy="20069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395854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BA228D-C279-3711-0691-E934ABEEC9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98787"/>
            <a:ext cx="9144000" cy="766758"/>
          </a:xfrm>
        </p:spPr>
        <p:txBody>
          <a:bodyPr>
            <a:normAutofit/>
          </a:bodyPr>
          <a:lstStyle/>
          <a:p>
            <a:r>
              <a:rPr lang="es-CO" altLang="es-CO" sz="4000" b="1" dirty="0">
                <a:latin typeface="Arial Narrow" panose="020B0606020202030204" pitchFamily="34" charset="0"/>
              </a:rPr>
              <a:t>NEGOCIACIÓN EN EL SECTOR PUBLICO</a:t>
            </a:r>
            <a:endParaRPr lang="es-CO" sz="40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4E4268B-39C5-484B-A8D3-2BADE8C5DA38}"/>
              </a:ext>
            </a:extLst>
          </p:cNvPr>
          <p:cNvSpPr txBox="1"/>
          <p:nvPr/>
        </p:nvSpPr>
        <p:spPr>
          <a:xfrm>
            <a:off x="5016219" y="6639446"/>
            <a:ext cx="215956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100" b="1" dirty="0">
                <a:solidFill>
                  <a:schemeClr val="bg1"/>
                </a:solidFill>
                <a:latin typeface="Verdana" panose="020B0604030504040204" pitchFamily="34" charset="0"/>
              </a:rPr>
              <a:t>www.mintrabajo.gov.co</a:t>
            </a:r>
          </a:p>
        </p:txBody>
      </p:sp>
      <p:sp>
        <p:nvSpPr>
          <p:cNvPr id="8" name="Subtítulo 7"/>
          <p:cNvSpPr>
            <a:spLocks noGrp="1"/>
          </p:cNvSpPr>
          <p:nvPr>
            <p:ph type="subTitle" idx="1"/>
          </p:nvPr>
        </p:nvSpPr>
        <p:spPr>
          <a:xfrm>
            <a:off x="683173" y="1660634"/>
            <a:ext cx="6978868" cy="4698125"/>
          </a:xfrm>
        </p:spPr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es-CO" b="1" dirty="0">
                <a:latin typeface="Arial Narrow" panose="020B0606020202030204" pitchFamily="34" charset="0"/>
              </a:rPr>
              <a:t>CONVENIO 154. (RATIFICADO Ley 524 DE 1999)</a:t>
            </a:r>
          </a:p>
          <a:p>
            <a:pPr algn="just"/>
            <a:r>
              <a:rPr lang="es-CO" b="1" i="1" dirty="0">
                <a:solidFill>
                  <a:srgbClr val="333333"/>
                </a:solidFill>
                <a:latin typeface="Arial Narrow" panose="020B0606020202030204" pitchFamily="34" charset="0"/>
              </a:rPr>
              <a:t>ARTÍCULO 5</a:t>
            </a:r>
          </a:p>
          <a:p>
            <a:pPr algn="just"/>
            <a:r>
              <a:rPr lang="es-CO" b="1" i="1" dirty="0">
                <a:solidFill>
                  <a:srgbClr val="333333"/>
                </a:solidFill>
                <a:latin typeface="Arial Narrow" panose="020B0606020202030204" pitchFamily="34" charset="0"/>
              </a:rPr>
              <a:t> </a:t>
            </a:r>
            <a:r>
              <a:rPr lang="es-CO" dirty="0">
                <a:solidFill>
                  <a:srgbClr val="333333"/>
                </a:solidFill>
                <a:latin typeface="Arial Narrow" panose="020B0606020202030204" pitchFamily="34" charset="0"/>
              </a:rPr>
              <a:t>1. Se deberán adoptar medidas adecuadas a las condiciones nacionales para fomentar la negociación colectiva.</a:t>
            </a:r>
          </a:p>
          <a:p>
            <a:pPr algn="just">
              <a:buFont typeface="+mj-lt"/>
              <a:buAutoNum type="arabicPeriod"/>
            </a:pPr>
            <a:r>
              <a:rPr lang="es-CO" dirty="0">
                <a:solidFill>
                  <a:srgbClr val="333333"/>
                </a:solidFill>
                <a:latin typeface="Arial Narrow" panose="020B0606020202030204" pitchFamily="34" charset="0"/>
              </a:rPr>
              <a:t>2. Las medidas a que se refiere el párrafo 1 de este artículo deberán tener por objeto que: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es-CO" sz="2300" dirty="0">
                <a:solidFill>
                  <a:srgbClr val="333333"/>
                </a:solidFill>
                <a:latin typeface="Arial Narrow" panose="020B0606020202030204" pitchFamily="34" charset="0"/>
              </a:rPr>
              <a:t>(a) la negociación colectiva sea posibilitada a todos los empleadores y a todas las categorías de trabajadores de las ramas de actividad. 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es-CO" sz="2300" dirty="0">
                <a:solidFill>
                  <a:srgbClr val="333333"/>
                </a:solidFill>
                <a:latin typeface="Arial Narrow" panose="020B0606020202030204" pitchFamily="34" charset="0"/>
              </a:rPr>
              <a:t>b) la negociación colectiva sea progresivamente extendida a todas las materias a que se refieren los apartados a), b) y c) del artículo 2 del presente Convenio;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es-CO" sz="2300" dirty="0">
                <a:solidFill>
                  <a:srgbClr val="333333"/>
                </a:solidFill>
                <a:latin typeface="Arial Narrow" panose="020B0606020202030204" pitchFamily="34" charset="0"/>
              </a:rPr>
              <a:t>(c) sea fomentado el establecimiento de reglas de procedimiento convenidas entre las organizaciones de los empleadores y las organizaciones de los trabajadores;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es-CO" sz="2300" dirty="0">
                <a:solidFill>
                  <a:srgbClr val="333333"/>
                </a:solidFill>
                <a:latin typeface="Arial Narrow" panose="020B0606020202030204" pitchFamily="34" charset="0"/>
              </a:rPr>
              <a:t>(d) la negociación colectiva no resulte obstaculizada por la inexistencia de reglas que rijan su desarrollo o la insuficiencia o el carácter impropio de tales reglas;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es-CO" sz="2300" dirty="0">
                <a:solidFill>
                  <a:srgbClr val="333333"/>
                </a:solidFill>
                <a:latin typeface="Arial Narrow" panose="020B0606020202030204" pitchFamily="34" charset="0"/>
              </a:rPr>
              <a:t>(e) los órganos y procedimientos de solución de los conflictos laborales estén concebidos de tal manera que contribuyan a fomentar la negociación colectiva.</a:t>
            </a:r>
          </a:p>
          <a:p>
            <a:endParaRPr lang="es-CO" sz="2300" dirty="0"/>
          </a:p>
        </p:txBody>
      </p:sp>
      <p:pic>
        <p:nvPicPr>
          <p:cNvPr id="6" name="Picture 8" descr="Resolución de conflictos: para qué sirve y técnicas">
            <a:extLst>
              <a:ext uri="{FF2B5EF4-FFF2-40B4-BE49-F238E27FC236}">
                <a16:creationId xmlns:a16="http://schemas.microsoft.com/office/drawing/2014/main" id="{AA9CEDB5-E39F-AA4D-C845-41FCA78C41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06316" y="1818290"/>
            <a:ext cx="3665964" cy="20074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Picture 10" descr="Resolución de conflictos y negociación">
            <a:extLst>
              <a:ext uri="{FF2B5EF4-FFF2-40B4-BE49-F238E27FC236}">
                <a16:creationId xmlns:a16="http://schemas.microsoft.com/office/drawing/2014/main" id="{682F12D1-16A8-D8B4-4948-AA4D7770BC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06316" y="4078513"/>
            <a:ext cx="3801187" cy="20069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397783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BA228D-C279-3711-0691-E934ABEEC9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98787"/>
            <a:ext cx="9144000" cy="766758"/>
          </a:xfrm>
        </p:spPr>
        <p:txBody>
          <a:bodyPr>
            <a:normAutofit/>
          </a:bodyPr>
          <a:lstStyle/>
          <a:p>
            <a:r>
              <a:rPr lang="es-CO" altLang="es-CO" sz="4000" b="1" dirty="0">
                <a:latin typeface="Arial Narrow" panose="020B0606020202030204" pitchFamily="34" charset="0"/>
              </a:rPr>
              <a:t>NEGOCIACIÓN EN EL SECTOR PUBLICO</a:t>
            </a:r>
            <a:endParaRPr lang="es-CO" sz="40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4E4268B-39C5-484B-A8D3-2BADE8C5DA38}"/>
              </a:ext>
            </a:extLst>
          </p:cNvPr>
          <p:cNvSpPr txBox="1"/>
          <p:nvPr/>
        </p:nvSpPr>
        <p:spPr>
          <a:xfrm>
            <a:off x="5016219" y="6639446"/>
            <a:ext cx="215956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100" b="1" dirty="0">
                <a:solidFill>
                  <a:schemeClr val="bg1"/>
                </a:solidFill>
                <a:latin typeface="Verdana" panose="020B0604030504040204" pitchFamily="34" charset="0"/>
              </a:rPr>
              <a:t>www.mintrabajo.gov.co</a:t>
            </a:r>
          </a:p>
        </p:txBody>
      </p:sp>
      <p:sp>
        <p:nvSpPr>
          <p:cNvPr id="8" name="Subtítulo 7"/>
          <p:cNvSpPr>
            <a:spLocks noGrp="1"/>
          </p:cNvSpPr>
          <p:nvPr>
            <p:ph type="subTitle" idx="1"/>
          </p:nvPr>
        </p:nvSpPr>
        <p:spPr>
          <a:xfrm>
            <a:off x="683173" y="1660635"/>
            <a:ext cx="7935310" cy="2869324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q"/>
              <a:defRPr/>
            </a:pPr>
            <a:r>
              <a:rPr lang="es-CO" sz="2800" b="1" dirty="0">
                <a:latin typeface="Arial Narrow" pitchFamily="34" charset="0"/>
              </a:rPr>
              <a:t>Cinco Aspectos Fundamentales</a:t>
            </a:r>
          </a:p>
          <a:p>
            <a:pPr marL="514350" indent="-514350" algn="just">
              <a:buFont typeface="+mj-lt"/>
              <a:buAutoNum type="arabicPeriod"/>
              <a:defRPr/>
            </a:pPr>
            <a:r>
              <a:rPr lang="es-CO" dirty="0">
                <a:latin typeface="Arial Narrow" pitchFamily="34" charset="0"/>
              </a:rPr>
              <a:t>Objeto. Regulación del término y procedimiento que  se aplicará en la negociación colectiva.</a:t>
            </a:r>
          </a:p>
          <a:p>
            <a:pPr marL="514350" indent="-514350" algn="just">
              <a:buFont typeface="+mj-lt"/>
              <a:buAutoNum type="arabicPeriod"/>
              <a:defRPr/>
            </a:pPr>
            <a:r>
              <a:rPr lang="es-CO" dirty="0">
                <a:latin typeface="Arial Narrow" pitchFamily="34" charset="0"/>
              </a:rPr>
              <a:t>Campo de Aplicación: Aplica a todos los empleados públicos de entidades y organismos del sector público.</a:t>
            </a:r>
          </a:p>
          <a:p>
            <a:pPr marL="514350" indent="-514350" algn="just">
              <a:buFont typeface="+mj-lt"/>
              <a:buAutoNum type="arabicPeriod"/>
              <a:defRPr/>
            </a:pPr>
            <a:r>
              <a:rPr lang="es-CO" dirty="0">
                <a:latin typeface="Arial Narrow" pitchFamily="34" charset="0"/>
              </a:rPr>
              <a:t>Garantías del fuero sindical y permiso sindical.</a:t>
            </a:r>
          </a:p>
          <a:p>
            <a:pPr marL="514350" indent="-514350" algn="just">
              <a:buFont typeface="+mj-lt"/>
              <a:buAutoNum type="arabicPeriod"/>
              <a:defRPr/>
            </a:pPr>
            <a:r>
              <a:rPr lang="es-CO" dirty="0">
                <a:latin typeface="Arial Narrow" pitchFamily="34" charset="0"/>
              </a:rPr>
              <a:t>Condiciones para la negociación del pliego de solicitudes.</a:t>
            </a:r>
          </a:p>
          <a:p>
            <a:pPr marL="514350" indent="-514350" algn="just">
              <a:buFont typeface="+mj-lt"/>
              <a:buAutoNum type="arabicPeriod"/>
              <a:defRPr/>
            </a:pPr>
            <a:r>
              <a:rPr lang="es-CO" dirty="0">
                <a:latin typeface="Arial Narrow" pitchFamily="34" charset="0"/>
              </a:rPr>
              <a:t> Preparación pedagógica. </a:t>
            </a:r>
          </a:p>
          <a:p>
            <a:endParaRPr lang="es-CO" sz="2300" dirty="0"/>
          </a:p>
        </p:txBody>
      </p:sp>
      <p:pic>
        <p:nvPicPr>
          <p:cNvPr id="9" name="Picture 14" descr="Contribución de la negociación colectiva a la sociedad - Nelson Larrañaga">
            <a:extLst>
              <a:ext uri="{FF2B5EF4-FFF2-40B4-BE49-F238E27FC236}">
                <a16:creationId xmlns:a16="http://schemas.microsoft.com/office/drawing/2014/main" id="{9D4ADFA7-0045-B6B9-76AD-6250B62F46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34025" y="1565545"/>
            <a:ext cx="2857500" cy="4775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8" descr="Empresas, plantillas y sindicatos: en busca de un camino común hacia la negociación  colectiva del trabajo a distancia - Actualidad RETEMA">
            <a:extLst>
              <a:ext uri="{FF2B5EF4-FFF2-40B4-BE49-F238E27FC236}">
                <a16:creationId xmlns:a16="http://schemas.microsoft.com/office/drawing/2014/main" id="{228E11E6-25C8-D4DC-3764-493BF813FA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5007" y="4674971"/>
            <a:ext cx="4511212" cy="15567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09935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BA228D-C279-3711-0691-E934ABEEC9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98787"/>
            <a:ext cx="9144000" cy="766758"/>
          </a:xfrm>
        </p:spPr>
        <p:txBody>
          <a:bodyPr>
            <a:normAutofit/>
          </a:bodyPr>
          <a:lstStyle/>
          <a:p>
            <a:r>
              <a:rPr lang="es-CO" altLang="es-CO" sz="4000" b="1" dirty="0">
                <a:latin typeface="Arial Narrow" panose="020B0606020202030204" pitchFamily="34" charset="0"/>
              </a:rPr>
              <a:t>NEGOCIACIÓN EN EL SECTOR PUBLICO</a:t>
            </a:r>
            <a:endParaRPr lang="es-CO" sz="40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4E4268B-39C5-484B-A8D3-2BADE8C5DA38}"/>
              </a:ext>
            </a:extLst>
          </p:cNvPr>
          <p:cNvSpPr txBox="1"/>
          <p:nvPr/>
        </p:nvSpPr>
        <p:spPr>
          <a:xfrm>
            <a:off x="5016219" y="6639446"/>
            <a:ext cx="215956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100" b="1" dirty="0">
                <a:solidFill>
                  <a:schemeClr val="bg1"/>
                </a:solidFill>
                <a:latin typeface="Verdana" panose="020B0604030504040204" pitchFamily="34" charset="0"/>
              </a:rPr>
              <a:t>www.mintrabajo.gov.co</a:t>
            </a:r>
          </a:p>
        </p:txBody>
      </p:sp>
      <p:sp>
        <p:nvSpPr>
          <p:cNvPr id="8" name="Subtítulo 7"/>
          <p:cNvSpPr>
            <a:spLocks noGrp="1"/>
          </p:cNvSpPr>
          <p:nvPr>
            <p:ph type="subTitle" idx="1"/>
          </p:nvPr>
        </p:nvSpPr>
        <p:spPr>
          <a:xfrm>
            <a:off x="683173" y="1685925"/>
            <a:ext cx="5749158" cy="2497192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s-CO" altLang="es-CO" sz="2800" b="1" dirty="0">
                <a:latin typeface="Arial Narrow" panose="020B0606020202030204" pitchFamily="34" charset="0"/>
              </a:rPr>
              <a:t>CONSTITUCIÓN POLÍTICA DE COLOMBIA DE 1991 </a:t>
            </a:r>
          </a:p>
          <a:p>
            <a:pPr algn="just">
              <a:defRPr/>
            </a:pPr>
            <a:r>
              <a:rPr lang="es-CO" altLang="es-CO" sz="2800" b="1" dirty="0">
                <a:latin typeface="Arial Narrow" panose="020B0606020202030204" pitchFamily="34" charset="0"/>
              </a:rPr>
              <a:t>Articulo. 55: </a:t>
            </a:r>
            <a:r>
              <a:rPr lang="es-CO" altLang="es-CO" sz="2800" dirty="0">
                <a:latin typeface="Arial Narrow" panose="020B0606020202030204" pitchFamily="34" charset="0"/>
              </a:rPr>
              <a:t>Se garantiza el derecho de negociación colectiva para regular las relaciones laborales, con las excepciones que señale la ley.</a:t>
            </a:r>
          </a:p>
        </p:txBody>
      </p:sp>
      <p:pic>
        <p:nvPicPr>
          <p:cNvPr id="7" name="Picture 8" descr="Directrices para adelantar procesos de negociación con organizaciones  sindicales del sector público | Ámbito Jurídico">
            <a:extLst>
              <a:ext uri="{FF2B5EF4-FFF2-40B4-BE49-F238E27FC236}">
                <a16:creationId xmlns:a16="http://schemas.microsoft.com/office/drawing/2014/main" id="{63815BDF-1F8D-3BA8-F262-933C7823C3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26882" y="1685925"/>
            <a:ext cx="4265118" cy="223748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1" name="Picture 10" descr="Sindicalismo y Negociación Colectiva - DT - Dirección del Trabajo">
            <a:extLst>
              <a:ext uri="{FF2B5EF4-FFF2-40B4-BE49-F238E27FC236}">
                <a16:creationId xmlns:a16="http://schemas.microsoft.com/office/drawing/2014/main" id="{2E347FA2-24ED-D8C1-F0D6-FF33CD5D54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3173" y="4111548"/>
            <a:ext cx="6053959" cy="231191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18774387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BA228D-C279-3711-0691-E934ABEEC9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98787"/>
            <a:ext cx="9144000" cy="766758"/>
          </a:xfrm>
        </p:spPr>
        <p:txBody>
          <a:bodyPr>
            <a:normAutofit/>
          </a:bodyPr>
          <a:lstStyle/>
          <a:p>
            <a:r>
              <a:rPr lang="es-CO" altLang="es-CO" sz="4000" b="1" dirty="0">
                <a:latin typeface="Arial Narrow" panose="020B0606020202030204" pitchFamily="34" charset="0"/>
              </a:rPr>
              <a:t>NEGOCIACIÓN EN EL SECTOR PUBLICO</a:t>
            </a:r>
            <a:endParaRPr lang="es-CO" sz="40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4E4268B-39C5-484B-A8D3-2BADE8C5DA38}"/>
              </a:ext>
            </a:extLst>
          </p:cNvPr>
          <p:cNvSpPr txBox="1"/>
          <p:nvPr/>
        </p:nvSpPr>
        <p:spPr>
          <a:xfrm>
            <a:off x="5016219" y="6639446"/>
            <a:ext cx="215956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100" b="1" dirty="0">
                <a:solidFill>
                  <a:schemeClr val="bg1"/>
                </a:solidFill>
                <a:latin typeface="Verdana" panose="020B0604030504040204" pitchFamily="34" charset="0"/>
              </a:rPr>
              <a:t>www.mintrabajo.gov.co</a:t>
            </a:r>
          </a:p>
        </p:txBody>
      </p:sp>
      <p:sp>
        <p:nvSpPr>
          <p:cNvPr id="8" name="Subtítulo 7"/>
          <p:cNvSpPr>
            <a:spLocks noGrp="1"/>
          </p:cNvSpPr>
          <p:nvPr>
            <p:ph type="subTitle" idx="1"/>
          </p:nvPr>
        </p:nvSpPr>
        <p:spPr>
          <a:xfrm>
            <a:off x="683173" y="1685925"/>
            <a:ext cx="5381296" cy="3033220"/>
          </a:xfrm>
        </p:spPr>
        <p:txBody>
          <a:bodyPr>
            <a:normAutofit/>
          </a:bodyPr>
          <a:lstStyle/>
          <a:p>
            <a:pPr>
              <a:defRPr/>
            </a:pPr>
            <a:endParaRPr lang="es-CO" altLang="es-CO" sz="2800" b="1" dirty="0">
              <a:latin typeface="Arial Narrow" panose="020B0606020202030204" pitchFamily="34" charset="0"/>
            </a:endParaRPr>
          </a:p>
          <a:p>
            <a:pPr>
              <a:defRPr/>
            </a:pPr>
            <a:r>
              <a:rPr lang="es-CO" altLang="es-CO" sz="2800" b="1" dirty="0">
                <a:latin typeface="Arial Narrow" panose="020B0606020202030204" pitchFamily="34" charset="0"/>
              </a:rPr>
              <a:t>Decreto 1072 de 2015</a:t>
            </a:r>
          </a:p>
          <a:p>
            <a:pPr>
              <a:defRPr/>
            </a:pPr>
            <a:r>
              <a:rPr lang="es-CO" altLang="es-CO" sz="2800" dirty="0">
                <a:latin typeface="Arial Narrow" panose="020B0606020202030204" pitchFamily="34" charset="0"/>
              </a:rPr>
              <a:t>Por medio del cual se Expide El Decreto Único Reglamentario del Sector Trabajo</a:t>
            </a:r>
          </a:p>
          <a:p>
            <a:pPr>
              <a:defRPr/>
            </a:pPr>
            <a:endParaRPr lang="es-CO" altLang="es-CO" sz="1600" dirty="0">
              <a:latin typeface="Arial Narrow" panose="020B0606020202030204" pitchFamily="34" charset="0"/>
            </a:endParaRPr>
          </a:p>
        </p:txBody>
      </p:sp>
      <p:pic>
        <p:nvPicPr>
          <p:cNvPr id="9" name="Picture 8" descr="Conozca la regulación del acuerdo entre Gobierno y sindicatos de servidores  públicos | Ámbito Jurídico">
            <a:extLst>
              <a:ext uri="{FF2B5EF4-FFF2-40B4-BE49-F238E27FC236}">
                <a16:creationId xmlns:a16="http://schemas.microsoft.com/office/drawing/2014/main" id="{23053208-FEA4-17D5-7A64-78DA7EB62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96493" y="1471732"/>
            <a:ext cx="5209954" cy="44718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ángulo 2"/>
          <p:cNvSpPr/>
          <p:nvPr/>
        </p:nvSpPr>
        <p:spPr>
          <a:xfrm>
            <a:off x="509752" y="4972502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CO" altLang="es-CO" sz="2800" b="1" dirty="0">
                <a:latin typeface="Arial Narrow" panose="020B0606020202030204" pitchFamily="34" charset="0"/>
              </a:rPr>
              <a:t>CAPÍTULO 4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CO" altLang="es-CO" sz="2800" b="1" dirty="0">
                <a:latin typeface="Arial Narrow" panose="020B0606020202030204" pitchFamily="34" charset="0"/>
              </a:rPr>
              <a:t>SINDICATOS DE EMPLEADOS PÚBLICOS</a:t>
            </a:r>
          </a:p>
        </p:txBody>
      </p:sp>
    </p:spTree>
    <p:extLst>
      <p:ext uri="{BB962C8B-B14F-4D97-AF65-F5344CB8AC3E}">
        <p14:creationId xmlns:p14="http://schemas.microsoft.com/office/powerpoint/2010/main" val="28165550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BA228D-C279-3711-0691-E934ABEEC9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98787"/>
            <a:ext cx="9144000" cy="766758"/>
          </a:xfrm>
        </p:spPr>
        <p:txBody>
          <a:bodyPr>
            <a:normAutofit/>
          </a:bodyPr>
          <a:lstStyle/>
          <a:p>
            <a:r>
              <a:rPr lang="es-CO" altLang="es-CO" sz="4000" b="1" dirty="0">
                <a:latin typeface="Arial Narrow" panose="020B0606020202030204" pitchFamily="34" charset="0"/>
              </a:rPr>
              <a:t>NEGOCIACIÓN EN EL SECTOR PÚBLICO</a:t>
            </a:r>
            <a:endParaRPr lang="es-CO" sz="40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4E4268B-39C5-484B-A8D3-2BADE8C5DA38}"/>
              </a:ext>
            </a:extLst>
          </p:cNvPr>
          <p:cNvSpPr txBox="1"/>
          <p:nvPr/>
        </p:nvSpPr>
        <p:spPr>
          <a:xfrm>
            <a:off x="5016219" y="6639446"/>
            <a:ext cx="215956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100" b="1" dirty="0">
                <a:solidFill>
                  <a:schemeClr val="bg1"/>
                </a:solidFill>
                <a:latin typeface="Verdana" panose="020B0604030504040204" pitchFamily="34" charset="0"/>
              </a:rPr>
              <a:t>www.mintrabajo.gov.co</a:t>
            </a:r>
          </a:p>
        </p:txBody>
      </p:sp>
      <p:sp>
        <p:nvSpPr>
          <p:cNvPr id="8" name="Subtítulo 7"/>
          <p:cNvSpPr>
            <a:spLocks noGrp="1"/>
          </p:cNvSpPr>
          <p:nvPr>
            <p:ph type="subTitle" idx="1"/>
          </p:nvPr>
        </p:nvSpPr>
        <p:spPr>
          <a:xfrm>
            <a:off x="683172" y="1376855"/>
            <a:ext cx="6600497" cy="4729655"/>
          </a:xfrm>
        </p:spPr>
        <p:txBody>
          <a:bodyPr>
            <a:normAutofit fontScale="62500" lnSpcReduction="20000"/>
          </a:bodyPr>
          <a:lstStyle/>
          <a:p>
            <a:pPr>
              <a:defRPr/>
            </a:pPr>
            <a:endParaRPr lang="es-CO" altLang="es-CO" sz="2800" b="1" dirty="0">
              <a:latin typeface="Arial Narrow" panose="020B0606020202030204" pitchFamily="34" charset="0"/>
            </a:endParaRPr>
          </a:p>
          <a:p>
            <a:r>
              <a:rPr lang="es-CO" altLang="es-CO" sz="3200" b="1" dirty="0">
                <a:latin typeface="Arial Narrow" panose="020B0606020202030204" pitchFamily="34" charset="0"/>
              </a:rPr>
              <a:t>Decreto 1072 de 2015</a:t>
            </a:r>
          </a:p>
          <a:p>
            <a:pPr algn="just"/>
            <a:r>
              <a:rPr lang="es-CO" altLang="es-CO" sz="2800" b="1" dirty="0">
                <a:latin typeface="Arial Narrow" panose="020B0606020202030204" pitchFamily="34" charset="0"/>
              </a:rPr>
              <a:t>Artículo 2.2.2.4.1</a:t>
            </a:r>
            <a:r>
              <a:rPr lang="es-CO" altLang="es-CO" sz="2800" dirty="0">
                <a:latin typeface="Arial Narrow" panose="020B0606020202030204" pitchFamily="34" charset="0"/>
              </a:rPr>
              <a:t>. Campo de aplicación. El presente capítulo se aplicará a los empleados públicos de todas las entidades y organismos del sector público, con excepción de:</a:t>
            </a:r>
          </a:p>
          <a:p>
            <a:pPr algn="just"/>
            <a:endParaRPr lang="es-CO" altLang="es-CO" sz="2800" dirty="0">
              <a:latin typeface="Arial Narrow" panose="020B0606020202030204" pitchFamily="34" charset="0"/>
            </a:endParaRPr>
          </a:p>
          <a:p>
            <a:pPr algn="just"/>
            <a:r>
              <a:rPr lang="es-CO" altLang="es-CO" sz="2800" dirty="0">
                <a:latin typeface="Arial Narrow" panose="020B0606020202030204" pitchFamily="34" charset="0"/>
              </a:rPr>
              <a:t> 1. Los empleados públicos que desempeñen empleos de alto nivel político, jerárquico o directivo, cuyas funciones comporten atribuciones de gobierno, representación, autoridad o de conducción institucional, cuyo ejercicio implica la adopción de políticas públicas;</a:t>
            </a:r>
          </a:p>
          <a:p>
            <a:pPr algn="just"/>
            <a:r>
              <a:rPr lang="es-CO" altLang="es-CO" sz="2800" dirty="0">
                <a:latin typeface="Arial Narrow" panose="020B0606020202030204" pitchFamily="34" charset="0"/>
              </a:rPr>
              <a:t> 2. Los trabajadores oficiales; </a:t>
            </a:r>
          </a:p>
          <a:p>
            <a:pPr algn="just"/>
            <a:endParaRPr lang="es-CO" altLang="es-CO" sz="2800" dirty="0">
              <a:latin typeface="Arial Narrow" panose="020B0606020202030204" pitchFamily="34" charset="0"/>
            </a:endParaRPr>
          </a:p>
          <a:p>
            <a:pPr algn="just"/>
            <a:r>
              <a:rPr lang="es-CO" altLang="es-CO" sz="2800" dirty="0">
                <a:latin typeface="Arial Narrow" panose="020B0606020202030204" pitchFamily="34" charset="0"/>
              </a:rPr>
              <a:t>3. Los servidores de elección popular o los directivos elegidos por el Congreso o corporaciones territoriales, y, </a:t>
            </a:r>
          </a:p>
          <a:p>
            <a:pPr algn="just"/>
            <a:endParaRPr lang="es-CO" altLang="es-CO" sz="2800" dirty="0">
              <a:latin typeface="Arial Narrow" panose="020B0606020202030204" pitchFamily="34" charset="0"/>
            </a:endParaRPr>
          </a:p>
          <a:p>
            <a:pPr algn="just"/>
            <a:r>
              <a:rPr lang="es-CO" altLang="es-CO" sz="2800" dirty="0">
                <a:latin typeface="Arial Narrow" panose="020B0606020202030204" pitchFamily="34" charset="0"/>
              </a:rPr>
              <a:t>4. El personal uniformado de las Fuerzas Militares y de la Policía Nacional. (</a:t>
            </a:r>
            <a:r>
              <a:rPr lang="es-CO" altLang="es-CO" sz="2800" b="1" dirty="0">
                <a:latin typeface="Arial Narrow" panose="020B0606020202030204" pitchFamily="34" charset="0"/>
              </a:rPr>
              <a:t>Decreto 160 de 2014, art. </a:t>
            </a:r>
            <a:r>
              <a:rPr lang="es-CO" altLang="es-CO" sz="2800" b="1" dirty="0">
                <a:solidFill>
                  <a:srgbClr val="002060"/>
                </a:solidFill>
                <a:latin typeface="Arial Narrow" panose="020B0606020202030204" pitchFamily="34" charset="0"/>
              </a:rPr>
              <a:t>2</a:t>
            </a:r>
            <a:r>
              <a:rPr lang="es-CO" altLang="es-CO" sz="2800" dirty="0">
                <a:latin typeface="Arial Narrow" panose="020B0606020202030204" pitchFamily="34" charset="0"/>
              </a:rPr>
              <a:t>) </a:t>
            </a:r>
            <a:endParaRPr lang="es-CO" altLang="es-CO" sz="2800" dirty="0">
              <a:solidFill>
                <a:srgbClr val="FFC000"/>
              </a:solidFill>
              <a:latin typeface="Arial Narrow" panose="020B0606020202030204" pitchFamily="34" charset="0"/>
            </a:endParaRPr>
          </a:p>
          <a:p>
            <a:pPr>
              <a:defRPr/>
            </a:pPr>
            <a:endParaRPr lang="es-CO" altLang="es-CO" sz="1600" dirty="0">
              <a:latin typeface="Arial Narrow" panose="020B0606020202030204" pitchFamily="34" charset="0"/>
            </a:endParaRPr>
          </a:p>
        </p:txBody>
      </p:sp>
      <p:pic>
        <p:nvPicPr>
          <p:cNvPr id="7" name="Imagen 8" descr="ACUERDO .jpg">
            <a:extLst>
              <a:ext uri="{FF2B5EF4-FFF2-40B4-BE49-F238E27FC236}">
                <a16:creationId xmlns:a16="http://schemas.microsoft.com/office/drawing/2014/main" id="{3A89E8D6-D1AD-6E60-C5D4-9443AD1A46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657" y="1685925"/>
            <a:ext cx="4164419" cy="4603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40050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BA228D-C279-3711-0691-E934ABEEC9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98787"/>
            <a:ext cx="9144000" cy="766758"/>
          </a:xfrm>
        </p:spPr>
        <p:txBody>
          <a:bodyPr>
            <a:normAutofit/>
          </a:bodyPr>
          <a:lstStyle/>
          <a:p>
            <a:r>
              <a:rPr lang="es-CO" altLang="es-CO" sz="4000" b="1" dirty="0">
                <a:latin typeface="Arial Narrow" panose="020B0606020202030204" pitchFamily="34" charset="0"/>
              </a:rPr>
              <a:t>NEGOCIACIÓN EN EL SECTOR PÚBLICO</a:t>
            </a:r>
            <a:endParaRPr lang="es-CO" sz="40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4E4268B-39C5-484B-A8D3-2BADE8C5DA38}"/>
              </a:ext>
            </a:extLst>
          </p:cNvPr>
          <p:cNvSpPr txBox="1"/>
          <p:nvPr/>
        </p:nvSpPr>
        <p:spPr>
          <a:xfrm>
            <a:off x="5016219" y="6639446"/>
            <a:ext cx="215956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100" b="1" dirty="0">
                <a:solidFill>
                  <a:schemeClr val="bg1"/>
                </a:solidFill>
                <a:latin typeface="Verdana" panose="020B0604030504040204" pitchFamily="34" charset="0"/>
              </a:rPr>
              <a:t>www.mintrabajo.gov.co</a:t>
            </a:r>
          </a:p>
        </p:txBody>
      </p:sp>
      <p:sp>
        <p:nvSpPr>
          <p:cNvPr id="8" name="Subtítulo 7"/>
          <p:cNvSpPr>
            <a:spLocks noGrp="1"/>
          </p:cNvSpPr>
          <p:nvPr>
            <p:ph type="subTitle" idx="1"/>
          </p:nvPr>
        </p:nvSpPr>
        <p:spPr>
          <a:xfrm>
            <a:off x="683172" y="1376855"/>
            <a:ext cx="6600497" cy="4729655"/>
          </a:xfrm>
        </p:spPr>
        <p:txBody>
          <a:bodyPr>
            <a:normAutofit fontScale="77500" lnSpcReduction="20000"/>
          </a:bodyPr>
          <a:lstStyle/>
          <a:p>
            <a:pPr>
              <a:defRPr/>
            </a:pPr>
            <a:endParaRPr lang="es-CO" altLang="es-CO" sz="2800" b="1" dirty="0">
              <a:latin typeface="Arial Narrow" panose="020B0606020202030204" pitchFamily="34" charset="0"/>
            </a:endParaRPr>
          </a:p>
          <a:p>
            <a:pPr>
              <a:defRPr/>
            </a:pPr>
            <a:r>
              <a:rPr lang="es-CO" altLang="es-CO" sz="3200" b="1" dirty="0">
                <a:latin typeface="Arial Narrow" panose="020B0606020202030204" pitchFamily="34" charset="0"/>
              </a:rPr>
              <a:t>Decreto 1072 de 2015</a:t>
            </a:r>
          </a:p>
          <a:p>
            <a:pPr algn="just">
              <a:defRPr/>
            </a:pPr>
            <a:r>
              <a:rPr lang="es-CO" altLang="es-CO" sz="3200" b="1" dirty="0">
                <a:latin typeface="Arial Narrow" panose="020B0606020202030204" pitchFamily="34" charset="0"/>
              </a:rPr>
              <a:t>Artículo 2.2.2.4.2</a:t>
            </a:r>
            <a:r>
              <a:rPr lang="es-CO" altLang="es-CO" sz="3200" b="1" i="1" dirty="0">
                <a:latin typeface="Arial Narrow" panose="020B0606020202030204" pitchFamily="34" charset="0"/>
              </a:rPr>
              <a:t>.</a:t>
            </a:r>
            <a:r>
              <a:rPr lang="es-CO" altLang="es-CO" sz="3200" dirty="0">
                <a:latin typeface="Arial Narrow" panose="020B0606020202030204" pitchFamily="34" charset="0"/>
              </a:rPr>
              <a:t> </a:t>
            </a:r>
            <a:r>
              <a:rPr lang="es-CO" altLang="es-CO" sz="3200" b="1" i="1" dirty="0">
                <a:latin typeface="Arial Narrow" panose="020B0606020202030204" pitchFamily="34" charset="0"/>
              </a:rPr>
              <a:t>Reglas de aplicación del presente capítulo. </a:t>
            </a:r>
          </a:p>
          <a:p>
            <a:pPr algn="just">
              <a:defRPr/>
            </a:pPr>
            <a:endParaRPr lang="es-CO" altLang="es-CO" sz="3200" dirty="0">
              <a:latin typeface="Arial Narrow" panose="020B0606020202030204" pitchFamily="34" charset="0"/>
            </a:endParaRPr>
          </a:p>
          <a:p>
            <a:pPr algn="just">
              <a:defRPr/>
            </a:pPr>
            <a:r>
              <a:rPr lang="es-CO" altLang="es-CO" sz="3200" dirty="0">
                <a:latin typeface="Arial Narrow" panose="020B0606020202030204" pitchFamily="34" charset="0"/>
              </a:rPr>
              <a:t>1. El respeto de la competencia constitucional y legal atribuida a las entidades y autoridades públicas</a:t>
            </a:r>
          </a:p>
          <a:p>
            <a:pPr algn="just">
              <a:defRPr/>
            </a:pPr>
            <a:r>
              <a:rPr lang="es-CO" altLang="es-CO" sz="3200" dirty="0">
                <a:latin typeface="Arial Narrow" panose="020B0606020202030204" pitchFamily="34" charset="0"/>
              </a:rPr>
              <a:t>2. El respeto al presupuesto público o principio de previsión y provisión presupuestal en la ley, ordenanza o acuerdo para la suscripción del o los acuerdos colectivos </a:t>
            </a:r>
          </a:p>
          <a:p>
            <a:pPr algn="just">
              <a:defRPr/>
            </a:pPr>
            <a:r>
              <a:rPr lang="es-CO" altLang="es-CO" sz="3200" dirty="0">
                <a:latin typeface="Arial Narrow" panose="020B0606020202030204" pitchFamily="34" charset="0"/>
              </a:rPr>
              <a:t>3. Una sola mesa de negociación y un solo acuerdo colectivo por entidad o autoridad pública.</a:t>
            </a:r>
          </a:p>
          <a:p>
            <a:pPr>
              <a:defRPr/>
            </a:pPr>
            <a:r>
              <a:rPr lang="es-CO" altLang="es-CO" sz="3200" i="1" dirty="0">
                <a:latin typeface="Arial Narrow" panose="020B0606020202030204" pitchFamily="34" charset="0"/>
              </a:rPr>
              <a:t>(Decreto 160 de 2014, art. </a:t>
            </a:r>
            <a:r>
              <a:rPr lang="es-CO" altLang="es-CO" sz="3200" i="1" dirty="0">
                <a:latin typeface="Arial Narrow" panose="020B0606020202030204" pitchFamily="34" charset="0"/>
                <a:hlinkClick r:id="rId2"/>
              </a:rPr>
              <a:t>3</a:t>
            </a:r>
            <a:r>
              <a:rPr lang="es-CO" altLang="es-CO" sz="3200" i="1" dirty="0">
                <a:latin typeface="Arial Narrow" panose="020B0606020202030204" pitchFamily="34" charset="0"/>
              </a:rPr>
              <a:t>)</a:t>
            </a:r>
            <a:endParaRPr lang="es-CO" altLang="es-CO" sz="3200" dirty="0">
              <a:latin typeface="Arial Narrow" panose="020B0606020202030204" pitchFamily="34" charset="0"/>
            </a:endParaRPr>
          </a:p>
          <a:p>
            <a:pPr>
              <a:defRPr/>
            </a:pPr>
            <a:endParaRPr lang="es-CO" altLang="es-CO" sz="1600" dirty="0">
              <a:latin typeface="Arial Narrow" panose="020B0606020202030204" pitchFamily="34" charset="0"/>
            </a:endParaRPr>
          </a:p>
        </p:txBody>
      </p:sp>
      <p:pic>
        <p:nvPicPr>
          <p:cNvPr id="9" name="Picture 10" descr="Cómo llevar a cabo con éxito una negociación en inglés">
            <a:extLst>
              <a:ext uri="{FF2B5EF4-FFF2-40B4-BE49-F238E27FC236}">
                <a16:creationId xmlns:a16="http://schemas.microsoft.com/office/drawing/2014/main" id="{CEE55A36-0ACA-4A13-F99B-871C360C98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06709" y="1850903"/>
            <a:ext cx="4154367" cy="43745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4656612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BA228D-C279-3711-0691-E934ABEEC9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98787"/>
            <a:ext cx="9144000" cy="578068"/>
          </a:xfrm>
        </p:spPr>
        <p:txBody>
          <a:bodyPr>
            <a:normAutofit fontScale="90000"/>
          </a:bodyPr>
          <a:lstStyle/>
          <a:p>
            <a:r>
              <a:rPr lang="es-CO" altLang="es-CO" sz="4000" b="1" dirty="0">
                <a:latin typeface="Arial Narrow" panose="020B0606020202030204" pitchFamily="34" charset="0"/>
              </a:rPr>
              <a:t>NEGOCIACIÓN EN EL SECTOR PÚBLICO</a:t>
            </a:r>
            <a:endParaRPr lang="es-CO" sz="40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4E4268B-39C5-484B-A8D3-2BADE8C5DA38}"/>
              </a:ext>
            </a:extLst>
          </p:cNvPr>
          <p:cNvSpPr txBox="1"/>
          <p:nvPr/>
        </p:nvSpPr>
        <p:spPr>
          <a:xfrm>
            <a:off x="5016219" y="6639446"/>
            <a:ext cx="215956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100" b="1" dirty="0">
                <a:solidFill>
                  <a:schemeClr val="bg1"/>
                </a:solidFill>
                <a:latin typeface="Verdana" panose="020B0604030504040204" pitchFamily="34" charset="0"/>
              </a:rPr>
              <a:t>www.mintrabajo.gov.co</a:t>
            </a:r>
          </a:p>
        </p:txBody>
      </p:sp>
      <p:sp>
        <p:nvSpPr>
          <p:cNvPr id="8" name="Subtítulo 7"/>
          <p:cNvSpPr>
            <a:spLocks noGrp="1"/>
          </p:cNvSpPr>
          <p:nvPr>
            <p:ph type="subTitle" idx="1"/>
          </p:nvPr>
        </p:nvSpPr>
        <p:spPr>
          <a:xfrm>
            <a:off x="683172" y="1376855"/>
            <a:ext cx="7850191" cy="4918842"/>
          </a:xfrm>
        </p:spPr>
        <p:txBody>
          <a:bodyPr>
            <a:normAutofit fontScale="47500" lnSpcReduction="20000"/>
          </a:bodyPr>
          <a:lstStyle/>
          <a:p>
            <a:pPr>
              <a:defRPr/>
            </a:pPr>
            <a:endParaRPr lang="es-CO" altLang="es-CO" sz="2800" b="1" dirty="0">
              <a:latin typeface="Arial Narrow" panose="020B0606020202030204" pitchFamily="34" charset="0"/>
            </a:endParaRPr>
          </a:p>
          <a:p>
            <a:pPr>
              <a:defRPr/>
            </a:pPr>
            <a:r>
              <a:rPr lang="es-CO" altLang="es-CO" sz="3500" b="1" dirty="0">
                <a:latin typeface="Arial Narrow" panose="020B0606020202030204" pitchFamily="34" charset="0"/>
              </a:rPr>
              <a:t>Decreto 1072 de 2015</a:t>
            </a:r>
          </a:p>
          <a:p>
            <a:pPr algn="just">
              <a:defRPr/>
            </a:pPr>
            <a:r>
              <a:rPr lang="es-CO" altLang="es-CO" sz="3500" b="1" dirty="0">
                <a:latin typeface="Arial Narrow" panose="020B0606020202030204" pitchFamily="34" charset="0"/>
              </a:rPr>
              <a:t>Artículo 2.2.2.4.3</a:t>
            </a:r>
            <a:r>
              <a:rPr lang="es-CO" altLang="es-CO" sz="3500" b="1" i="1" dirty="0">
                <a:latin typeface="Arial Narrow" panose="020B0606020202030204" pitchFamily="34" charset="0"/>
              </a:rPr>
              <a:t>.</a:t>
            </a:r>
            <a:r>
              <a:rPr lang="es-CO" altLang="es-CO" sz="3500" dirty="0">
                <a:latin typeface="Arial Narrow" panose="020B0606020202030204" pitchFamily="34" charset="0"/>
              </a:rPr>
              <a:t> </a:t>
            </a:r>
            <a:r>
              <a:rPr lang="es-CO" altLang="es-CO" sz="3500" b="1" i="1" dirty="0">
                <a:latin typeface="Arial Narrow" panose="020B0606020202030204" pitchFamily="34" charset="0"/>
              </a:rPr>
              <a:t>Definiciones. </a:t>
            </a:r>
          </a:p>
          <a:p>
            <a:pPr algn="just">
              <a:defRPr/>
            </a:pPr>
            <a:endParaRPr lang="es-CO" altLang="es-CO" sz="3500" dirty="0">
              <a:latin typeface="Arial Narrow" panose="020B0606020202030204" pitchFamily="34" charset="0"/>
            </a:endParaRPr>
          </a:p>
          <a:p>
            <a:pPr marL="457200" indent="-457200" algn="just">
              <a:buFont typeface="Arial" panose="020B0604020202020204" pitchFamily="34" charset="0"/>
              <a:buAutoNum type="arabicPeriod"/>
              <a:defRPr/>
            </a:pPr>
            <a:r>
              <a:rPr lang="es-CO" altLang="es-CO" sz="3500" b="1" i="1" u="sng" dirty="0">
                <a:latin typeface="Arial Narrow" panose="020B0606020202030204" pitchFamily="34" charset="0"/>
              </a:rPr>
              <a:t>Empleado público: </a:t>
            </a:r>
            <a:r>
              <a:rPr lang="es-CO" altLang="es-CO" sz="3500" dirty="0">
                <a:latin typeface="Arial Narrow" panose="020B0606020202030204" pitchFamily="34" charset="0"/>
              </a:rPr>
              <a:t>Persona con vínculo laboral legal</a:t>
            </a:r>
          </a:p>
          <a:p>
            <a:pPr algn="just">
              <a:defRPr/>
            </a:pPr>
            <a:endParaRPr lang="es-CO" altLang="es-CO" sz="3500" dirty="0">
              <a:latin typeface="Arial Narrow" panose="020B0606020202030204" pitchFamily="34" charset="0"/>
            </a:endParaRPr>
          </a:p>
          <a:p>
            <a:pPr algn="just">
              <a:defRPr/>
            </a:pPr>
            <a:r>
              <a:rPr lang="es-CO" altLang="es-CO" sz="3500" dirty="0">
                <a:latin typeface="Arial Narrow" panose="020B0606020202030204" pitchFamily="34" charset="0"/>
              </a:rPr>
              <a:t>2. </a:t>
            </a:r>
            <a:r>
              <a:rPr lang="es-CO" altLang="es-CO" sz="3500" b="1" i="1" u="sng" dirty="0">
                <a:latin typeface="Arial Narrow" panose="020B0606020202030204" pitchFamily="34" charset="0"/>
              </a:rPr>
              <a:t>Condiciones de empleo</a:t>
            </a:r>
            <a:r>
              <a:rPr lang="es-CO" altLang="es-CO" sz="3500" dirty="0">
                <a:latin typeface="Arial Narrow" panose="020B0606020202030204" pitchFamily="34" charset="0"/>
              </a:rPr>
              <a:t>: Son los aspectos propios de la relación laboral de los empleados públicos.</a:t>
            </a:r>
          </a:p>
          <a:p>
            <a:pPr algn="just">
              <a:defRPr/>
            </a:pPr>
            <a:endParaRPr lang="es-CO" altLang="es-CO" sz="3500" dirty="0">
              <a:latin typeface="Arial Narrow" panose="020B0606020202030204" pitchFamily="34" charset="0"/>
            </a:endParaRPr>
          </a:p>
          <a:p>
            <a:pPr algn="just">
              <a:defRPr/>
            </a:pPr>
            <a:r>
              <a:rPr lang="es-CO" altLang="es-CO" sz="3500" dirty="0">
                <a:latin typeface="Arial Narrow" panose="020B0606020202030204" pitchFamily="34" charset="0"/>
              </a:rPr>
              <a:t>3. </a:t>
            </a:r>
            <a:r>
              <a:rPr lang="es-CO" altLang="es-CO" sz="3500" b="1" i="1" u="sng" dirty="0">
                <a:latin typeface="Arial Narrow" panose="020B0606020202030204" pitchFamily="34" charset="0"/>
              </a:rPr>
              <a:t>Autoridades públicas competentes: </a:t>
            </a:r>
            <a:r>
              <a:rPr lang="es-CO" altLang="es-CO" sz="3500" dirty="0">
                <a:latin typeface="Arial Narrow" panose="020B0606020202030204" pitchFamily="34" charset="0"/>
              </a:rPr>
              <a:t>Son las investidas por la Constitución Política y la ley de atribuciones en materia de fijación de condiciones de empleo.</a:t>
            </a:r>
          </a:p>
          <a:p>
            <a:pPr algn="just">
              <a:defRPr/>
            </a:pPr>
            <a:endParaRPr lang="es-CO" altLang="es-CO" sz="3500" dirty="0">
              <a:latin typeface="Arial Narrow" panose="020B0606020202030204" pitchFamily="34" charset="0"/>
            </a:endParaRPr>
          </a:p>
          <a:p>
            <a:pPr algn="just">
              <a:defRPr/>
            </a:pPr>
            <a:r>
              <a:rPr lang="es-CO" altLang="es-CO" sz="3500" dirty="0">
                <a:latin typeface="Arial Narrow" panose="020B0606020202030204" pitchFamily="34" charset="0"/>
              </a:rPr>
              <a:t>4. </a:t>
            </a:r>
            <a:r>
              <a:rPr lang="es-CO" altLang="es-CO" sz="3500" b="1" i="1" u="sng" dirty="0">
                <a:latin typeface="Arial Narrow" panose="020B0606020202030204" pitchFamily="34" charset="0"/>
              </a:rPr>
              <a:t>Organizaciones sindicales de empleados públicos</a:t>
            </a:r>
            <a:r>
              <a:rPr lang="es-CO" altLang="es-CO" sz="3500" dirty="0">
                <a:latin typeface="Arial Narrow" panose="020B0606020202030204" pitchFamily="34" charset="0"/>
              </a:rPr>
              <a:t>: Son las representativas de los empleados públicos.</a:t>
            </a:r>
          </a:p>
          <a:p>
            <a:pPr algn="just">
              <a:defRPr/>
            </a:pPr>
            <a:endParaRPr lang="es-CO" altLang="es-CO" sz="3500" dirty="0">
              <a:latin typeface="Arial Narrow" panose="020B0606020202030204" pitchFamily="34" charset="0"/>
            </a:endParaRPr>
          </a:p>
          <a:p>
            <a:pPr algn="just">
              <a:defRPr/>
            </a:pPr>
            <a:r>
              <a:rPr lang="es-CO" altLang="es-CO" sz="3500" dirty="0">
                <a:latin typeface="Arial Narrow" panose="020B0606020202030204" pitchFamily="34" charset="0"/>
              </a:rPr>
              <a:t>5. </a:t>
            </a:r>
            <a:r>
              <a:rPr lang="es-CO" altLang="es-CO" sz="3500" b="1" i="1" u="sng" dirty="0">
                <a:latin typeface="Arial Narrow" panose="020B0606020202030204" pitchFamily="34" charset="0"/>
              </a:rPr>
              <a:t>Negociación:</a:t>
            </a:r>
            <a:r>
              <a:rPr lang="es-CO" altLang="es-CO" sz="3500" dirty="0">
                <a:latin typeface="Arial Narrow" panose="020B0606020202030204" pitchFamily="34" charset="0"/>
              </a:rPr>
              <a:t> Es el proceso de negociación entre los representantes de las organizaciones sindicales de empleados públicos de una parte y, de otra, la entidad empleadora y la autoridad competente </a:t>
            </a:r>
            <a:r>
              <a:rPr lang="es-CO" altLang="es-CO" sz="3500" i="1" dirty="0">
                <a:latin typeface="Arial Narrow" panose="020B0606020202030204" pitchFamily="34" charset="0"/>
              </a:rPr>
              <a:t>(</a:t>
            </a:r>
            <a:r>
              <a:rPr lang="es-CO" altLang="es-CO" sz="3500" b="1" i="1" dirty="0">
                <a:latin typeface="Arial Narrow" panose="020B0606020202030204" pitchFamily="34" charset="0"/>
              </a:rPr>
              <a:t>Decreto 160 de 2014, art. </a:t>
            </a:r>
            <a:r>
              <a:rPr lang="es-CO" altLang="es-CO" sz="3500" b="1" i="1" dirty="0">
                <a:latin typeface="Arial Narrow" panose="020B0606020202030204" pitchFamily="34" charset="0"/>
                <a:hlinkClick r:id="rId2"/>
              </a:rPr>
              <a:t>4</a:t>
            </a:r>
            <a:r>
              <a:rPr lang="es-CO" altLang="es-CO" sz="3500" b="1" i="1" dirty="0">
                <a:latin typeface="Arial Narrow" panose="020B0606020202030204" pitchFamily="34" charset="0"/>
              </a:rPr>
              <a:t>)</a:t>
            </a:r>
          </a:p>
          <a:p>
            <a:pPr>
              <a:defRPr/>
            </a:pPr>
            <a:endParaRPr lang="es-CO" altLang="es-CO" sz="3500" dirty="0">
              <a:latin typeface="Arial Narrow" panose="020B0606020202030204" pitchFamily="34" charset="0"/>
            </a:endParaRPr>
          </a:p>
        </p:txBody>
      </p:sp>
      <p:pic>
        <p:nvPicPr>
          <p:cNvPr id="6" name="Picture 8" descr="Tácticas de negociación que funcionan: Cómo preparar el «antes» de la  negociación - Recursos para Pymes">
            <a:extLst>
              <a:ext uri="{FF2B5EF4-FFF2-40B4-BE49-F238E27FC236}">
                <a16:creationId xmlns:a16="http://schemas.microsoft.com/office/drawing/2014/main" id="{03A975B8-3157-4A89-53BD-7C9F4F47BF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33363" y="1486070"/>
            <a:ext cx="3217203" cy="49868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181697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BA228D-C279-3711-0691-E934ABEEC9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98787"/>
            <a:ext cx="9144000" cy="578068"/>
          </a:xfrm>
        </p:spPr>
        <p:txBody>
          <a:bodyPr>
            <a:normAutofit fontScale="90000"/>
          </a:bodyPr>
          <a:lstStyle/>
          <a:p>
            <a:r>
              <a:rPr lang="es-CO" altLang="es-CO" sz="4000" b="1" dirty="0">
                <a:latin typeface="Arial Narrow" panose="020B0606020202030204" pitchFamily="34" charset="0"/>
              </a:rPr>
              <a:t>NEGOCIACIÓN EN EL SECTOR PÚBLICO</a:t>
            </a:r>
            <a:endParaRPr lang="es-CO" sz="40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4E4268B-39C5-484B-A8D3-2BADE8C5DA38}"/>
              </a:ext>
            </a:extLst>
          </p:cNvPr>
          <p:cNvSpPr txBox="1"/>
          <p:nvPr/>
        </p:nvSpPr>
        <p:spPr>
          <a:xfrm>
            <a:off x="5016219" y="6639446"/>
            <a:ext cx="215956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100" b="1" dirty="0">
                <a:solidFill>
                  <a:schemeClr val="bg1"/>
                </a:solidFill>
                <a:latin typeface="Verdana" panose="020B0604030504040204" pitchFamily="34" charset="0"/>
              </a:rPr>
              <a:t>www.mintrabajo.gov.co</a:t>
            </a:r>
          </a:p>
        </p:txBody>
      </p:sp>
      <p:sp>
        <p:nvSpPr>
          <p:cNvPr id="8" name="Subtítulo 7"/>
          <p:cNvSpPr>
            <a:spLocks noGrp="1"/>
          </p:cNvSpPr>
          <p:nvPr>
            <p:ph type="subTitle" idx="1"/>
          </p:nvPr>
        </p:nvSpPr>
        <p:spPr>
          <a:xfrm>
            <a:off x="683172" y="1376854"/>
            <a:ext cx="8135007" cy="5163169"/>
          </a:xfrm>
        </p:spPr>
        <p:txBody>
          <a:bodyPr>
            <a:normAutofit fontScale="47500" lnSpcReduction="20000"/>
          </a:bodyPr>
          <a:lstStyle/>
          <a:p>
            <a:pPr>
              <a:defRPr/>
            </a:pPr>
            <a:endParaRPr lang="es-CO" altLang="es-CO" sz="2800" b="1" dirty="0">
              <a:latin typeface="Arial Narrow" panose="020B0606020202030204" pitchFamily="34" charset="0"/>
            </a:endParaRPr>
          </a:p>
          <a:p>
            <a:pPr>
              <a:defRPr/>
            </a:pPr>
            <a:r>
              <a:rPr lang="es-CO" altLang="es-CO" sz="4000" b="1" dirty="0">
                <a:latin typeface="Arial Narrow" panose="020B0606020202030204" pitchFamily="34" charset="0"/>
              </a:rPr>
              <a:t>Decreto 1072 de 2015 </a:t>
            </a:r>
          </a:p>
          <a:p>
            <a:pPr algn="just">
              <a:defRPr/>
            </a:pPr>
            <a:r>
              <a:rPr lang="es-CO" altLang="es-CO" sz="4000" b="1" dirty="0">
                <a:latin typeface="Arial Narrow" panose="020B0606020202030204" pitchFamily="34" charset="0"/>
              </a:rPr>
              <a:t>Artículo 2.2.2.4.4</a:t>
            </a:r>
            <a:r>
              <a:rPr lang="es-CO" altLang="es-CO" sz="4000" b="1" i="1" dirty="0">
                <a:latin typeface="Arial Narrow" panose="020B0606020202030204" pitchFamily="34" charset="0"/>
              </a:rPr>
              <a:t>.</a:t>
            </a:r>
            <a:r>
              <a:rPr lang="es-CO" altLang="es-CO" sz="4000" dirty="0">
                <a:latin typeface="Arial Narrow" panose="020B0606020202030204" pitchFamily="34" charset="0"/>
              </a:rPr>
              <a:t> </a:t>
            </a:r>
            <a:r>
              <a:rPr lang="es-CO" altLang="es-CO" sz="4000" b="1" i="1" dirty="0">
                <a:latin typeface="Arial Narrow" panose="020B0606020202030204" pitchFamily="34" charset="0"/>
              </a:rPr>
              <a:t>Materias de negociación.</a:t>
            </a:r>
            <a:endParaRPr lang="es-CO" altLang="es-CO" sz="3600" b="1" i="1" dirty="0">
              <a:latin typeface="Arial Narrow" panose="020B0606020202030204" pitchFamily="34" charset="0"/>
            </a:endParaRPr>
          </a:p>
          <a:p>
            <a:pPr marL="457200" indent="-457200" algn="just">
              <a:buFont typeface="Arial" panose="020B0604020202020204" pitchFamily="34" charset="0"/>
              <a:buAutoNum type="arabicPeriod"/>
              <a:defRPr/>
            </a:pPr>
            <a:r>
              <a:rPr lang="es-CO" altLang="es-CO" sz="3600" dirty="0">
                <a:latin typeface="Arial Narrow" panose="020B0606020202030204" pitchFamily="34" charset="0"/>
              </a:rPr>
              <a:t>Las condiciones de empleo.</a:t>
            </a:r>
          </a:p>
          <a:p>
            <a:pPr algn="just">
              <a:defRPr/>
            </a:pPr>
            <a:endParaRPr lang="es-CO" altLang="es-CO" sz="3600" dirty="0">
              <a:latin typeface="Arial Narrow" panose="020B0606020202030204" pitchFamily="34" charset="0"/>
            </a:endParaRPr>
          </a:p>
          <a:p>
            <a:pPr algn="just">
              <a:defRPr/>
            </a:pPr>
            <a:r>
              <a:rPr lang="es-CO" altLang="es-CO" sz="3600" dirty="0">
                <a:latin typeface="Arial Narrow" panose="020B0606020202030204" pitchFamily="34" charset="0"/>
              </a:rPr>
              <a:t>2. Las relaciones entre las entidades y autoridades públicas competentes y las organizaciones sindicales de empleados públicos </a:t>
            </a:r>
          </a:p>
          <a:p>
            <a:pPr algn="just">
              <a:defRPr/>
            </a:pPr>
            <a:endParaRPr lang="es-CO" altLang="es-CO" sz="3600" b="1" dirty="0">
              <a:latin typeface="Arial Narrow" panose="020B0606020202030204" pitchFamily="34" charset="0"/>
            </a:endParaRPr>
          </a:p>
          <a:p>
            <a:pPr algn="just">
              <a:defRPr/>
            </a:pPr>
            <a:r>
              <a:rPr lang="es-CO" altLang="es-CO" sz="3600" b="1" dirty="0">
                <a:latin typeface="Arial Narrow" panose="020B0606020202030204" pitchFamily="34" charset="0"/>
              </a:rPr>
              <a:t>PARÁGRAFO 1.</a:t>
            </a:r>
            <a:r>
              <a:rPr lang="es-CO" altLang="es-CO" sz="3600" dirty="0">
                <a:latin typeface="Arial Narrow" panose="020B0606020202030204" pitchFamily="34" charset="0"/>
              </a:rPr>
              <a:t> No son objeto de negociación</a:t>
            </a:r>
          </a:p>
          <a:p>
            <a:pPr algn="just">
              <a:defRPr/>
            </a:pPr>
            <a:r>
              <a:rPr lang="es-CO" altLang="es-CO" sz="3600" dirty="0">
                <a:latin typeface="Arial Narrow" panose="020B0606020202030204" pitchFamily="34" charset="0"/>
              </a:rPr>
              <a:t>1. La estructura del Estado y la estructura orgánica y la interna de sus entidades y organismos.</a:t>
            </a:r>
          </a:p>
          <a:p>
            <a:pPr algn="just">
              <a:defRPr/>
            </a:pPr>
            <a:r>
              <a:rPr lang="es-CO" altLang="es-CO" sz="3600" dirty="0">
                <a:latin typeface="Arial Narrow" panose="020B0606020202030204" pitchFamily="34" charset="0"/>
              </a:rPr>
              <a:t>2. Las competencias de dirección, administración y fiscalización del Estado.</a:t>
            </a:r>
          </a:p>
          <a:p>
            <a:pPr algn="just">
              <a:defRPr/>
            </a:pPr>
            <a:r>
              <a:rPr lang="es-CO" altLang="es-CO" sz="3600" dirty="0">
                <a:latin typeface="Arial Narrow" panose="020B0606020202030204" pitchFamily="34" charset="0"/>
              </a:rPr>
              <a:t>3. El mérito como esencia y fundamento de las carreras especiales y de la carrera administrativa</a:t>
            </a:r>
          </a:p>
          <a:p>
            <a:pPr algn="just">
              <a:defRPr/>
            </a:pPr>
            <a:r>
              <a:rPr lang="es-CO" altLang="es-CO" sz="3600" dirty="0">
                <a:latin typeface="Arial Narrow" panose="020B0606020202030204" pitchFamily="34" charset="0"/>
              </a:rPr>
              <a:t>4. La atribución disciplinaria de las autoridades públicas.</a:t>
            </a:r>
          </a:p>
          <a:p>
            <a:pPr algn="just">
              <a:defRPr/>
            </a:pPr>
            <a:r>
              <a:rPr lang="es-CO" altLang="es-CO" sz="3600" dirty="0">
                <a:latin typeface="Arial Narrow" panose="020B0606020202030204" pitchFamily="34" charset="0"/>
              </a:rPr>
              <a:t>5. La potestad subordinante de la autoridad pública en la relación legal y reglamentaria.</a:t>
            </a:r>
          </a:p>
          <a:p>
            <a:pPr algn="just">
              <a:defRPr/>
            </a:pPr>
            <a:r>
              <a:rPr lang="es-CO" altLang="es-CO" sz="3600" b="1" dirty="0">
                <a:latin typeface="Arial Narrow" panose="020B0606020202030204" pitchFamily="34" charset="0"/>
              </a:rPr>
              <a:t>PARÁGRAFO 2.</a:t>
            </a:r>
            <a:r>
              <a:rPr lang="es-CO" altLang="es-CO" sz="3600" dirty="0">
                <a:latin typeface="Arial Narrow" panose="020B0606020202030204" pitchFamily="34" charset="0"/>
              </a:rPr>
              <a:t> En materia salarial podrá haber negociación y concertación</a:t>
            </a:r>
          </a:p>
          <a:p>
            <a:pPr>
              <a:defRPr/>
            </a:pPr>
            <a:r>
              <a:rPr lang="es-CO" altLang="es-CO" sz="3600" b="1" i="1" dirty="0">
                <a:latin typeface="Arial Narrow" panose="020B0606020202030204" pitchFamily="34" charset="0"/>
              </a:rPr>
              <a:t>                                                               (Decreto 160 de 2014, art. </a:t>
            </a:r>
            <a:r>
              <a:rPr lang="es-CO" altLang="es-CO" sz="3600" b="1" i="1" dirty="0">
                <a:latin typeface="Arial Narrow" panose="020B0606020202030204" pitchFamily="34" charset="0"/>
                <a:hlinkClick r:id="rId2"/>
              </a:rPr>
              <a:t>5</a:t>
            </a:r>
            <a:r>
              <a:rPr lang="es-CO" altLang="es-CO" sz="3600" b="1" i="1" dirty="0">
                <a:latin typeface="Arial Narrow" panose="020B0606020202030204" pitchFamily="34" charset="0"/>
              </a:rPr>
              <a:t>)</a:t>
            </a:r>
          </a:p>
          <a:p>
            <a:pPr>
              <a:defRPr/>
            </a:pPr>
            <a:endParaRPr lang="es-CO" altLang="es-CO" sz="3500" dirty="0">
              <a:latin typeface="Arial Narrow" panose="020B0606020202030204" pitchFamily="34" charset="0"/>
            </a:endParaRPr>
          </a:p>
        </p:txBody>
      </p:sp>
      <p:pic>
        <p:nvPicPr>
          <p:cNvPr id="7" name="Picture 8" descr="Encuesta a trabajadores: ¿Qué es? ¿Dónde y cómo utilizarla?">
            <a:extLst>
              <a:ext uri="{FF2B5EF4-FFF2-40B4-BE49-F238E27FC236}">
                <a16:creationId xmlns:a16="http://schemas.microsoft.com/office/drawing/2014/main" id="{430CC34F-6D42-8B46-9962-8CCD55892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74797" y="1524000"/>
            <a:ext cx="3160760" cy="501602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2320778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BA228D-C279-3711-0691-E934ABEEC9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98787"/>
            <a:ext cx="9144000" cy="578068"/>
          </a:xfrm>
        </p:spPr>
        <p:txBody>
          <a:bodyPr>
            <a:normAutofit fontScale="90000"/>
          </a:bodyPr>
          <a:lstStyle/>
          <a:p>
            <a:r>
              <a:rPr lang="es-CO" altLang="es-CO" sz="4000" b="1" dirty="0">
                <a:latin typeface="Arial Narrow" panose="020B0606020202030204" pitchFamily="34" charset="0"/>
              </a:rPr>
              <a:t>NEGOCIACIÓN EN EL SECTOR PÚBLICO</a:t>
            </a:r>
            <a:endParaRPr lang="es-CO" sz="40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4E4268B-39C5-484B-A8D3-2BADE8C5DA38}"/>
              </a:ext>
            </a:extLst>
          </p:cNvPr>
          <p:cNvSpPr txBox="1"/>
          <p:nvPr/>
        </p:nvSpPr>
        <p:spPr>
          <a:xfrm>
            <a:off x="5016219" y="6639446"/>
            <a:ext cx="215956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100" b="1" dirty="0">
                <a:solidFill>
                  <a:schemeClr val="bg1"/>
                </a:solidFill>
                <a:latin typeface="Verdana" panose="020B0604030504040204" pitchFamily="34" charset="0"/>
              </a:rPr>
              <a:t>www.mintrabajo.gov.co</a:t>
            </a:r>
          </a:p>
        </p:txBody>
      </p:sp>
      <p:sp>
        <p:nvSpPr>
          <p:cNvPr id="8" name="Subtítulo 7"/>
          <p:cNvSpPr>
            <a:spLocks noGrp="1"/>
          </p:cNvSpPr>
          <p:nvPr>
            <p:ph type="subTitle" idx="1"/>
          </p:nvPr>
        </p:nvSpPr>
        <p:spPr>
          <a:xfrm>
            <a:off x="683172" y="1376854"/>
            <a:ext cx="10804635" cy="2249215"/>
          </a:xfrm>
        </p:spPr>
        <p:txBody>
          <a:bodyPr>
            <a:normAutofit fontScale="47500" lnSpcReduction="20000"/>
          </a:bodyPr>
          <a:lstStyle/>
          <a:p>
            <a:pPr>
              <a:defRPr/>
            </a:pPr>
            <a:endParaRPr lang="es-CO" altLang="es-CO" sz="2800" b="1" dirty="0">
              <a:latin typeface="Arial Narrow" panose="020B0606020202030204" pitchFamily="34" charset="0"/>
            </a:endParaRPr>
          </a:p>
          <a:p>
            <a:pPr>
              <a:defRPr/>
            </a:pPr>
            <a:r>
              <a:rPr lang="es-CO" altLang="es-CO" sz="4000" b="1" dirty="0">
                <a:latin typeface="Arial Narrow" panose="020B0606020202030204" pitchFamily="34" charset="0"/>
              </a:rPr>
              <a:t>Decreto 1072 de 2015 </a:t>
            </a:r>
          </a:p>
          <a:p>
            <a:pPr>
              <a:defRPr/>
            </a:pPr>
            <a:endParaRPr lang="es-CO" altLang="es-CO" sz="4000" b="1" dirty="0">
              <a:latin typeface="Arial Narrow" panose="020B0606020202030204" pitchFamily="34" charset="0"/>
            </a:endParaRPr>
          </a:p>
          <a:p>
            <a:pPr algn="just">
              <a:defRPr/>
            </a:pPr>
            <a:r>
              <a:rPr lang="es-CO" altLang="es-CO" sz="4000" b="1" dirty="0">
                <a:latin typeface="Arial Narrow" panose="020B0606020202030204" pitchFamily="34" charset="0"/>
              </a:rPr>
              <a:t>Artículo 2.2.2.4.5</a:t>
            </a:r>
            <a:r>
              <a:rPr lang="es-CO" altLang="es-CO" sz="4000" b="1" i="1" dirty="0">
                <a:latin typeface="Arial Narrow" panose="020B0606020202030204" pitchFamily="34" charset="0"/>
              </a:rPr>
              <a:t>.</a:t>
            </a:r>
            <a:r>
              <a:rPr lang="es-CO" altLang="es-CO" sz="4000" b="1" dirty="0">
                <a:latin typeface="Arial Narrow" panose="020B0606020202030204" pitchFamily="34" charset="0"/>
              </a:rPr>
              <a:t> </a:t>
            </a:r>
            <a:r>
              <a:rPr lang="es-CO" altLang="es-CO" sz="4000" i="1" dirty="0">
                <a:latin typeface="Arial Narrow" panose="020B0606020202030204" pitchFamily="34" charset="0"/>
              </a:rPr>
              <a:t>Partes en la negociación. </a:t>
            </a:r>
            <a:r>
              <a:rPr lang="es-CO" altLang="es-CO" sz="4000" dirty="0">
                <a:latin typeface="Arial Narrow" panose="020B0606020202030204" pitchFamily="34" charset="0"/>
              </a:rPr>
              <a:t>Pueden ser partes en la negociación:</a:t>
            </a:r>
          </a:p>
          <a:p>
            <a:pPr algn="just">
              <a:defRPr/>
            </a:pPr>
            <a:endParaRPr lang="es-CO" altLang="es-CO" sz="4000" dirty="0">
              <a:latin typeface="Arial Narrow" panose="020B0606020202030204" pitchFamily="34" charset="0"/>
            </a:endParaRPr>
          </a:p>
          <a:p>
            <a:pPr algn="just">
              <a:defRPr/>
            </a:pPr>
            <a:r>
              <a:rPr lang="es-CO" altLang="es-CO" sz="4000" dirty="0">
                <a:latin typeface="Arial Narrow" panose="020B0606020202030204" pitchFamily="34" charset="0"/>
              </a:rPr>
              <a:t>1. Una o varias entidades y autoridades públicas competentes, según la distribución constitucional y legal y,</a:t>
            </a:r>
          </a:p>
          <a:p>
            <a:pPr algn="just">
              <a:defRPr/>
            </a:pPr>
            <a:r>
              <a:rPr lang="es-CO" altLang="es-CO" sz="4000" dirty="0">
                <a:latin typeface="Arial Narrow" panose="020B0606020202030204" pitchFamily="34" charset="0"/>
              </a:rPr>
              <a:t>2. Una o varias organizaciones sindicales de empleados públicos. </a:t>
            </a:r>
            <a:r>
              <a:rPr lang="es-CO" altLang="es-CO" sz="4000" b="1" i="1" dirty="0">
                <a:latin typeface="Arial Narrow" panose="020B0606020202030204" pitchFamily="34" charset="0"/>
              </a:rPr>
              <a:t>(Decreto 160 de 2014, art. </a:t>
            </a:r>
            <a:r>
              <a:rPr lang="es-CO" altLang="es-CO" sz="4000" b="1" i="1" dirty="0">
                <a:latin typeface="Arial Narrow" panose="020B0606020202030204" pitchFamily="34" charset="0"/>
                <a:hlinkClick r:id="rId2"/>
              </a:rPr>
              <a:t>6</a:t>
            </a:r>
            <a:r>
              <a:rPr lang="es-CO" altLang="es-CO" sz="4000" b="1" i="1" dirty="0">
                <a:latin typeface="Arial Narrow" panose="020B0606020202030204" pitchFamily="34" charset="0"/>
              </a:rPr>
              <a:t>)</a:t>
            </a:r>
          </a:p>
          <a:p>
            <a:pPr>
              <a:defRPr/>
            </a:pPr>
            <a:endParaRPr lang="es-CO" altLang="es-CO" sz="3500" dirty="0">
              <a:latin typeface="Arial Narrow" panose="020B0606020202030204" pitchFamily="34" charset="0"/>
            </a:endParaRPr>
          </a:p>
        </p:txBody>
      </p:sp>
      <p:pic>
        <p:nvPicPr>
          <p:cNvPr id="6" name="Picture 8" descr="Negociación posicional de NegociacionAvanzada.com">
            <a:extLst>
              <a:ext uri="{FF2B5EF4-FFF2-40B4-BE49-F238E27FC236}">
                <a16:creationId xmlns:a16="http://schemas.microsoft.com/office/drawing/2014/main" id="{A3144ED5-DAC1-24C1-BDBB-885F23B60F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985" y="3987841"/>
            <a:ext cx="4924859" cy="21109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12" descr="Concepto de negociación - DeFinanzas.com">
            <a:extLst>
              <a:ext uri="{FF2B5EF4-FFF2-40B4-BE49-F238E27FC236}">
                <a16:creationId xmlns:a16="http://schemas.microsoft.com/office/drawing/2014/main" id="{1B9C4729-387D-538A-2D1A-EB657A8519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07117" y="3987841"/>
            <a:ext cx="5717628" cy="21109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171152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BA228D-C279-3711-0691-E934ABEEC9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98787"/>
            <a:ext cx="9144000" cy="578068"/>
          </a:xfrm>
        </p:spPr>
        <p:txBody>
          <a:bodyPr>
            <a:normAutofit fontScale="90000"/>
          </a:bodyPr>
          <a:lstStyle/>
          <a:p>
            <a:r>
              <a:rPr lang="es-CO" altLang="es-CO" sz="4000" b="1" dirty="0">
                <a:latin typeface="Arial Narrow" panose="020B0606020202030204" pitchFamily="34" charset="0"/>
              </a:rPr>
              <a:t>NEGOCIACIÓN EN EL SECTOR PÚBLICO</a:t>
            </a:r>
            <a:endParaRPr lang="es-CO" sz="40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4E4268B-39C5-484B-A8D3-2BADE8C5DA38}"/>
              </a:ext>
            </a:extLst>
          </p:cNvPr>
          <p:cNvSpPr txBox="1"/>
          <p:nvPr/>
        </p:nvSpPr>
        <p:spPr>
          <a:xfrm>
            <a:off x="5016219" y="6639446"/>
            <a:ext cx="215956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100" b="1" dirty="0">
                <a:solidFill>
                  <a:schemeClr val="bg1"/>
                </a:solidFill>
                <a:latin typeface="Verdana" panose="020B0604030504040204" pitchFamily="34" charset="0"/>
              </a:rPr>
              <a:t>www.mintrabajo.gov.co</a:t>
            </a:r>
          </a:p>
        </p:txBody>
      </p:sp>
      <p:sp>
        <p:nvSpPr>
          <p:cNvPr id="8" name="Subtítulo 7"/>
          <p:cNvSpPr>
            <a:spLocks noGrp="1"/>
          </p:cNvSpPr>
          <p:nvPr>
            <p:ph type="subTitle" idx="1"/>
          </p:nvPr>
        </p:nvSpPr>
        <p:spPr>
          <a:xfrm>
            <a:off x="683172" y="1376853"/>
            <a:ext cx="10804635" cy="4561492"/>
          </a:xfrm>
        </p:spPr>
        <p:txBody>
          <a:bodyPr>
            <a:normAutofit fontScale="40000" lnSpcReduction="20000"/>
          </a:bodyPr>
          <a:lstStyle/>
          <a:p>
            <a:pPr>
              <a:defRPr/>
            </a:pPr>
            <a:endParaRPr lang="es-CO" altLang="es-CO" sz="2800" b="1" dirty="0">
              <a:latin typeface="Arial Narrow" panose="020B0606020202030204" pitchFamily="34" charset="0"/>
            </a:endParaRPr>
          </a:p>
          <a:p>
            <a:pPr>
              <a:defRPr/>
            </a:pPr>
            <a:r>
              <a:rPr lang="es-CO" altLang="es-CO" sz="6400" b="1" dirty="0">
                <a:latin typeface="Arial Narrow" panose="020B0606020202030204" pitchFamily="34" charset="0"/>
              </a:rPr>
              <a:t>Decreto 1072 de 2015 </a:t>
            </a:r>
          </a:p>
          <a:p>
            <a:pPr algn="just">
              <a:defRPr/>
            </a:pPr>
            <a:r>
              <a:rPr lang="es-CO" altLang="es-CO" sz="6400" b="1" dirty="0">
                <a:latin typeface="Arial Narrow" panose="020B0606020202030204" pitchFamily="34" charset="0"/>
              </a:rPr>
              <a:t>Artículo 2.2.2.4.6</a:t>
            </a:r>
            <a:r>
              <a:rPr lang="es-CO" altLang="es-CO" sz="6400" b="1" i="1" dirty="0">
                <a:latin typeface="Arial Narrow" panose="020B0606020202030204" pitchFamily="34" charset="0"/>
              </a:rPr>
              <a:t>.</a:t>
            </a:r>
            <a:r>
              <a:rPr lang="es-CO" altLang="es-CO" sz="6400" dirty="0">
                <a:latin typeface="Arial Narrow" panose="020B0606020202030204" pitchFamily="34" charset="0"/>
              </a:rPr>
              <a:t> </a:t>
            </a:r>
            <a:r>
              <a:rPr lang="es-CO" altLang="es-CO" sz="6400" b="1" i="1" dirty="0">
                <a:latin typeface="Arial Narrow" panose="020B0606020202030204" pitchFamily="34" charset="0"/>
              </a:rPr>
              <a:t>Ámbito de la negociación. </a:t>
            </a:r>
          </a:p>
          <a:p>
            <a:pPr algn="just">
              <a:defRPr/>
            </a:pPr>
            <a:r>
              <a:rPr lang="es-CO" altLang="es-CO" sz="6400" dirty="0">
                <a:latin typeface="Arial Narrow" panose="020B0606020202030204" pitchFamily="34" charset="0"/>
              </a:rPr>
              <a:t>1. El general o de contenido común, con efectos para todos los empleados públicos.</a:t>
            </a:r>
          </a:p>
          <a:p>
            <a:pPr algn="just">
              <a:defRPr/>
            </a:pPr>
            <a:r>
              <a:rPr lang="es-CO" altLang="es-CO" sz="6400" dirty="0">
                <a:latin typeface="Arial Narrow" panose="020B0606020202030204" pitchFamily="34" charset="0"/>
              </a:rPr>
              <a:t>2. El singular o de contenido particular por entidad</a:t>
            </a:r>
          </a:p>
          <a:p>
            <a:pPr algn="just">
              <a:defRPr/>
            </a:pPr>
            <a:endParaRPr lang="es-CO" altLang="es-CO" sz="6400" dirty="0">
              <a:latin typeface="Arial Narrow" panose="020B0606020202030204" pitchFamily="34" charset="0"/>
            </a:endParaRPr>
          </a:p>
          <a:p>
            <a:pPr algn="just">
              <a:defRPr/>
            </a:pPr>
            <a:r>
              <a:rPr lang="es-CO" altLang="es-CO" sz="6400" b="1" dirty="0">
                <a:latin typeface="Arial Narrow" panose="020B0606020202030204" pitchFamily="34" charset="0"/>
              </a:rPr>
              <a:t>PARÁGRAFO.</a:t>
            </a:r>
            <a:r>
              <a:rPr lang="es-CO" altLang="es-CO" sz="6400" dirty="0">
                <a:latin typeface="Arial Narrow" panose="020B0606020202030204" pitchFamily="34" charset="0"/>
              </a:rPr>
              <a:t> En el ámbito general o de contenido común, la negociación se realizará con representantes de las Confederaciones y federaciones sindicales de empleados públicos y los representantes de los Ministerios del Trabajo y de Hacienda y Crédito Público, de Planeación Nacional y del Departamento Administrativo de la Función Pública y por las demás autoridades competentes en las materias objeto de negociación </a:t>
            </a:r>
          </a:p>
          <a:p>
            <a:pPr algn="just">
              <a:defRPr/>
            </a:pPr>
            <a:endParaRPr lang="es-CO" altLang="es-CO" sz="6400" b="1" i="1" dirty="0">
              <a:latin typeface="Arial Narrow" panose="020B0606020202030204" pitchFamily="34" charset="0"/>
            </a:endParaRPr>
          </a:p>
          <a:p>
            <a:pPr algn="just">
              <a:defRPr/>
            </a:pPr>
            <a:r>
              <a:rPr lang="es-CO" altLang="es-CO" sz="6400" b="1" i="1" dirty="0">
                <a:latin typeface="Arial Narrow" panose="020B0606020202030204" pitchFamily="34" charset="0"/>
              </a:rPr>
              <a:t>(Decreto 160 de 2014, art. </a:t>
            </a:r>
            <a:r>
              <a:rPr lang="es-CO" altLang="es-CO" sz="6400" b="1" i="1" dirty="0">
                <a:latin typeface="Arial Narrow" panose="020B0606020202030204" pitchFamily="34" charset="0"/>
                <a:hlinkClick r:id="rId2"/>
              </a:rPr>
              <a:t>7</a:t>
            </a:r>
            <a:r>
              <a:rPr lang="es-CO" altLang="es-CO" sz="6400" b="1" i="1" dirty="0">
                <a:latin typeface="Arial Narrow" panose="020B0606020202030204" pitchFamily="34" charset="0"/>
              </a:rPr>
              <a:t>)</a:t>
            </a:r>
          </a:p>
          <a:p>
            <a:pPr>
              <a:defRPr/>
            </a:pPr>
            <a:endParaRPr lang="es-CO" altLang="es-CO" sz="3500" dirty="0">
              <a:latin typeface="Arial Narrow" panose="020B0606020202030204" pitchFamily="34" charset="0"/>
            </a:endParaRPr>
          </a:p>
        </p:txBody>
      </p:sp>
      <p:pic>
        <p:nvPicPr>
          <p:cNvPr id="7" name="Picture 10" descr="El equipo de negociación">
            <a:extLst>
              <a:ext uri="{FF2B5EF4-FFF2-40B4-BE49-F238E27FC236}">
                <a16:creationId xmlns:a16="http://schemas.microsoft.com/office/drawing/2014/main" id="{82BEE978-7F93-099E-0492-C28753CF18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37392" y="5160579"/>
            <a:ext cx="3758634" cy="13490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202362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BA228D-C279-3711-0691-E934ABEEC9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98787"/>
            <a:ext cx="9144000" cy="578068"/>
          </a:xfrm>
        </p:spPr>
        <p:txBody>
          <a:bodyPr>
            <a:normAutofit fontScale="90000"/>
          </a:bodyPr>
          <a:lstStyle/>
          <a:p>
            <a:r>
              <a:rPr lang="es-CO" altLang="es-CO" sz="4000" b="1" dirty="0">
                <a:latin typeface="Arial Narrow" panose="020B0606020202030204" pitchFamily="34" charset="0"/>
              </a:rPr>
              <a:t>NEGOCIACIÓN EN EL SECTOR PÚBLICO</a:t>
            </a:r>
            <a:endParaRPr lang="es-CO" sz="40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4E4268B-39C5-484B-A8D3-2BADE8C5DA38}"/>
              </a:ext>
            </a:extLst>
          </p:cNvPr>
          <p:cNvSpPr txBox="1"/>
          <p:nvPr/>
        </p:nvSpPr>
        <p:spPr>
          <a:xfrm>
            <a:off x="5016219" y="6639446"/>
            <a:ext cx="215956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100" b="1" dirty="0">
                <a:solidFill>
                  <a:schemeClr val="bg1"/>
                </a:solidFill>
                <a:latin typeface="Verdana" panose="020B0604030504040204" pitchFamily="34" charset="0"/>
              </a:rPr>
              <a:t>www.mintrabajo.gov.co</a:t>
            </a:r>
          </a:p>
        </p:txBody>
      </p:sp>
      <p:sp>
        <p:nvSpPr>
          <p:cNvPr id="8" name="Subtítulo 7"/>
          <p:cNvSpPr>
            <a:spLocks noGrp="1"/>
          </p:cNvSpPr>
          <p:nvPr>
            <p:ph type="subTitle" idx="1"/>
          </p:nvPr>
        </p:nvSpPr>
        <p:spPr>
          <a:xfrm>
            <a:off x="683173" y="1723697"/>
            <a:ext cx="8093586" cy="4487917"/>
          </a:xfrm>
        </p:spPr>
        <p:txBody>
          <a:bodyPr>
            <a:normAutofit fontScale="32500" lnSpcReduction="20000"/>
          </a:bodyPr>
          <a:lstStyle/>
          <a:p>
            <a:pPr>
              <a:defRPr/>
            </a:pPr>
            <a:endParaRPr lang="es-CO" altLang="es-CO" sz="2800" b="1" dirty="0">
              <a:latin typeface="Arial Narrow" panose="020B0606020202030204" pitchFamily="34" charset="0"/>
            </a:endParaRPr>
          </a:p>
          <a:p>
            <a:pPr>
              <a:defRPr/>
            </a:pPr>
            <a:r>
              <a:rPr lang="es-CO" altLang="es-CO" sz="6600" b="1" dirty="0">
                <a:latin typeface="Arial Narrow" panose="020B0606020202030204" pitchFamily="34" charset="0"/>
              </a:rPr>
              <a:t>Decreto 1072 de 2015</a:t>
            </a:r>
          </a:p>
          <a:p>
            <a:pPr>
              <a:defRPr/>
            </a:pPr>
            <a:r>
              <a:rPr lang="es-CO" altLang="es-CO" sz="6600" b="1" dirty="0">
                <a:latin typeface="Arial Narrow" panose="020B0606020202030204" pitchFamily="34" charset="0"/>
              </a:rPr>
              <a:t> </a:t>
            </a:r>
          </a:p>
          <a:p>
            <a:pPr algn="just">
              <a:defRPr/>
            </a:pPr>
            <a:r>
              <a:rPr lang="es-CO" altLang="es-CO" sz="6600" b="1" dirty="0">
                <a:latin typeface="Arial Narrow" panose="020B0606020202030204" pitchFamily="34" charset="0"/>
              </a:rPr>
              <a:t>Artículo 2.2.2.4.7.</a:t>
            </a:r>
            <a:r>
              <a:rPr lang="es-CO" altLang="es-CO" sz="6600" dirty="0">
                <a:latin typeface="Arial Narrow" panose="020B0606020202030204" pitchFamily="34" charset="0"/>
              </a:rPr>
              <a:t> </a:t>
            </a:r>
            <a:r>
              <a:rPr lang="es-CO" altLang="es-CO" sz="6600" b="1" i="1" dirty="0">
                <a:latin typeface="Arial Narrow" panose="020B0606020202030204" pitchFamily="34" charset="0"/>
              </a:rPr>
              <a:t>Condiciones y requisitos para la comparecencia sindical a la negociación.</a:t>
            </a:r>
          </a:p>
          <a:p>
            <a:pPr algn="just">
              <a:defRPr/>
            </a:pPr>
            <a:r>
              <a:rPr lang="es-CO" altLang="es-CO" sz="6600" dirty="0">
                <a:latin typeface="Arial Narrow" panose="020B0606020202030204" pitchFamily="34" charset="0"/>
              </a:rPr>
              <a:t>1.Dentro de la autonomía sindical, en caso de pluralidad de organizaciones sindicales de empleados públicos, estas deberán realizar previamente actividades de coordinación para la </a:t>
            </a:r>
            <a:r>
              <a:rPr lang="es-CO" altLang="es-CO" sz="6600" dirty="0">
                <a:highlight>
                  <a:srgbClr val="FFFF00"/>
                </a:highlight>
                <a:latin typeface="Arial Narrow" panose="020B0606020202030204" pitchFamily="34" charset="0"/>
              </a:rPr>
              <a:t>integración </a:t>
            </a:r>
            <a:r>
              <a:rPr lang="es-CO" altLang="es-CO" sz="6600" dirty="0">
                <a:latin typeface="Arial Narrow" panose="020B0606020202030204" pitchFamily="34" charset="0"/>
              </a:rPr>
              <a:t>de solicitudes</a:t>
            </a:r>
          </a:p>
          <a:p>
            <a:pPr algn="just">
              <a:defRPr/>
            </a:pPr>
            <a:r>
              <a:rPr lang="es-CO" altLang="es-CO" sz="6600" dirty="0">
                <a:latin typeface="Arial Narrow" panose="020B0606020202030204" pitchFamily="34" charset="0"/>
              </a:rPr>
              <a:t>2. Los negociadores deben ser elegidos en Asamblea Estatutaria.</a:t>
            </a:r>
          </a:p>
          <a:p>
            <a:pPr algn="just">
              <a:defRPr/>
            </a:pPr>
            <a:r>
              <a:rPr lang="es-CO" altLang="es-CO" sz="6600" dirty="0">
                <a:latin typeface="Arial Narrow" panose="020B0606020202030204" pitchFamily="34" charset="0"/>
              </a:rPr>
              <a:t>3. El pliego de solicitudes debe adoptarse en asamblea y presentarse dentro de los dos meses</a:t>
            </a:r>
          </a:p>
          <a:p>
            <a:pPr algn="just">
              <a:defRPr/>
            </a:pPr>
            <a:r>
              <a:rPr lang="es-CO" altLang="es-CO" sz="6600" dirty="0">
                <a:latin typeface="Arial Narrow" panose="020B0606020202030204" pitchFamily="34" charset="0"/>
              </a:rPr>
              <a:t>4. El escrito sindical por el cual se presenta y anexa el pliego a las entidades y autoridades públicas competentes, deberá ir con copia al Ministerio del Trabajo e indicar la fecha de la asamblea sindical y los nombres de los negociadores designados. </a:t>
            </a:r>
            <a:r>
              <a:rPr lang="es-CO" altLang="es-CO" sz="6600" i="1" dirty="0">
                <a:latin typeface="Arial Narrow" panose="020B0606020202030204" pitchFamily="34" charset="0"/>
              </a:rPr>
              <a:t>(Decreto 160 de 2014, </a:t>
            </a:r>
            <a:r>
              <a:rPr lang="es-CO" altLang="es-CO" sz="6600" b="1" i="1" dirty="0">
                <a:latin typeface="Arial Narrow" panose="020B0606020202030204" pitchFamily="34" charset="0"/>
              </a:rPr>
              <a:t>art. </a:t>
            </a:r>
            <a:r>
              <a:rPr lang="es-CO" altLang="es-CO" sz="6600" b="1" i="1" dirty="0">
                <a:latin typeface="Arial Narrow" panose="020B0606020202030204" pitchFamily="34" charset="0"/>
                <a:hlinkClick r:id="rId2"/>
              </a:rPr>
              <a:t>8</a:t>
            </a:r>
            <a:r>
              <a:rPr lang="es-CO" altLang="es-CO" sz="6600" b="1" i="1" dirty="0">
                <a:latin typeface="Arial Narrow" panose="020B0606020202030204" pitchFamily="34" charset="0"/>
              </a:rPr>
              <a:t>)</a:t>
            </a:r>
          </a:p>
          <a:p>
            <a:pPr>
              <a:defRPr/>
            </a:pPr>
            <a:endParaRPr lang="es-CO" altLang="es-CO" sz="3500" dirty="0">
              <a:latin typeface="Arial Narrow" panose="020B0606020202030204" pitchFamily="34" charset="0"/>
            </a:endParaRPr>
          </a:p>
        </p:txBody>
      </p:sp>
      <p:pic>
        <p:nvPicPr>
          <p:cNvPr id="6" name="Picture 8" descr="9 claves para superar con éxito una negociación colectiva - El blog de  Creativa Asesores">
            <a:extLst>
              <a:ext uri="{FF2B5EF4-FFF2-40B4-BE49-F238E27FC236}">
                <a16:creationId xmlns:a16="http://schemas.microsoft.com/office/drawing/2014/main" id="{8165AAA7-04C9-E780-A9A5-5F0243ABC8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76759" y="1284352"/>
            <a:ext cx="2986548" cy="492726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717745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BA228D-C279-3711-0691-E934ABEEC9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98787"/>
            <a:ext cx="9144000" cy="578068"/>
          </a:xfrm>
        </p:spPr>
        <p:txBody>
          <a:bodyPr>
            <a:normAutofit fontScale="90000"/>
          </a:bodyPr>
          <a:lstStyle/>
          <a:p>
            <a:r>
              <a:rPr lang="es-CO" altLang="es-CO" sz="4000" b="1" dirty="0">
                <a:latin typeface="Arial Narrow" panose="020B0606020202030204" pitchFamily="34" charset="0"/>
              </a:rPr>
              <a:t>NEGOCIACIÓN EN EL SECTOR PÚBLICO</a:t>
            </a:r>
            <a:endParaRPr lang="es-CO" sz="40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4E4268B-39C5-484B-A8D3-2BADE8C5DA38}"/>
              </a:ext>
            </a:extLst>
          </p:cNvPr>
          <p:cNvSpPr txBox="1"/>
          <p:nvPr/>
        </p:nvSpPr>
        <p:spPr>
          <a:xfrm>
            <a:off x="5016219" y="6639446"/>
            <a:ext cx="215956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100" b="1" dirty="0">
                <a:solidFill>
                  <a:schemeClr val="bg1"/>
                </a:solidFill>
                <a:latin typeface="Verdana" panose="020B0604030504040204" pitchFamily="34" charset="0"/>
              </a:rPr>
              <a:t>www.mintrabajo.gov.co</a:t>
            </a:r>
          </a:p>
        </p:txBody>
      </p:sp>
      <p:sp>
        <p:nvSpPr>
          <p:cNvPr id="8" name="Subtítulo 7"/>
          <p:cNvSpPr>
            <a:spLocks noGrp="1"/>
          </p:cNvSpPr>
          <p:nvPr>
            <p:ph type="subTitle" idx="1"/>
          </p:nvPr>
        </p:nvSpPr>
        <p:spPr>
          <a:xfrm>
            <a:off x="683172" y="1576553"/>
            <a:ext cx="8292661" cy="3796526"/>
          </a:xfrm>
        </p:spPr>
        <p:txBody>
          <a:bodyPr>
            <a:normAutofit fontScale="32500" lnSpcReduction="20000"/>
          </a:bodyPr>
          <a:lstStyle/>
          <a:p>
            <a:pPr>
              <a:defRPr/>
            </a:pPr>
            <a:endParaRPr lang="es-CO" altLang="es-CO" sz="2800" b="1" dirty="0">
              <a:latin typeface="Arial Narrow" panose="020B0606020202030204" pitchFamily="34" charset="0"/>
            </a:endParaRPr>
          </a:p>
          <a:p>
            <a:pPr>
              <a:defRPr/>
            </a:pPr>
            <a:r>
              <a:rPr lang="es-CO" altLang="es-CO" sz="6600" b="1" dirty="0">
                <a:latin typeface="Arial Narrow" panose="020B0606020202030204" pitchFamily="34" charset="0"/>
              </a:rPr>
              <a:t>Decreto 1072 de 2015 </a:t>
            </a:r>
          </a:p>
          <a:p>
            <a:pPr algn="just">
              <a:defRPr/>
            </a:pPr>
            <a:r>
              <a:rPr lang="es-CO" altLang="es-CO" sz="7400" b="1" dirty="0">
                <a:latin typeface="Arial Narrow" panose="020B0606020202030204" pitchFamily="34" charset="0"/>
              </a:rPr>
              <a:t>Artículo 2.2.2.4.8</a:t>
            </a:r>
            <a:r>
              <a:rPr lang="es-CO" altLang="es-CO" sz="7400" b="1" i="1" dirty="0">
                <a:latin typeface="Arial Narrow" panose="020B0606020202030204" pitchFamily="34" charset="0"/>
              </a:rPr>
              <a:t>.</a:t>
            </a:r>
            <a:r>
              <a:rPr lang="es-CO" altLang="es-CO" sz="7400" dirty="0">
                <a:latin typeface="Arial Narrow" panose="020B0606020202030204" pitchFamily="34" charset="0"/>
              </a:rPr>
              <a:t> </a:t>
            </a:r>
            <a:r>
              <a:rPr lang="es-CO" altLang="es-CO" sz="7400" b="1" i="1" dirty="0">
                <a:latin typeface="Arial Narrow" panose="020B0606020202030204" pitchFamily="34" charset="0"/>
              </a:rPr>
              <a:t>Grado de representatividad sindical y conformación de la comisión negociadora. </a:t>
            </a:r>
          </a:p>
          <a:p>
            <a:pPr algn="just">
              <a:defRPr/>
            </a:pPr>
            <a:r>
              <a:rPr lang="es-CO" altLang="es-CO" sz="7400" dirty="0">
                <a:latin typeface="Arial Narrow" panose="020B0606020202030204" pitchFamily="34" charset="0"/>
              </a:rPr>
              <a:t>1. En caso de que concurran a la negociación varias organizaciones sindicales de empleados públicos, estas en ejercicio de su autonomía sindical determinarán el número de integrantes de la comisión negociadora y su distribución entre los distintos sindicatos. artículos </a:t>
            </a:r>
            <a:r>
              <a:rPr lang="es-CO" altLang="es-CO" sz="7400" dirty="0">
                <a:latin typeface="Arial Narrow" panose="020B0606020202030204" pitchFamily="34" charset="0"/>
                <a:hlinkClick r:id="rId2"/>
              </a:rPr>
              <a:t>393</a:t>
            </a:r>
            <a:r>
              <a:rPr lang="es-CO" altLang="es-CO" sz="7400" dirty="0">
                <a:latin typeface="Arial Narrow" panose="020B0606020202030204" pitchFamily="34" charset="0"/>
              </a:rPr>
              <a:t> y </a:t>
            </a:r>
            <a:r>
              <a:rPr lang="es-CO" altLang="es-CO" sz="7400" b="1" dirty="0">
                <a:latin typeface="Arial Narrow" panose="020B0606020202030204" pitchFamily="34" charset="0"/>
                <a:hlinkClick r:id="rId3"/>
              </a:rPr>
              <a:t>396</a:t>
            </a:r>
            <a:r>
              <a:rPr lang="es-CO" altLang="es-CO" sz="7400" dirty="0">
                <a:latin typeface="Arial Narrow" panose="020B0606020202030204" pitchFamily="34" charset="0"/>
              </a:rPr>
              <a:t> del Código Sustantivo del Trabajo</a:t>
            </a:r>
          </a:p>
          <a:p>
            <a:pPr algn="just">
              <a:defRPr/>
            </a:pPr>
            <a:r>
              <a:rPr lang="es-CO" altLang="es-CO" sz="7400" dirty="0">
                <a:latin typeface="Arial Narrow" panose="020B0606020202030204" pitchFamily="34" charset="0"/>
              </a:rPr>
              <a:t>2. El número de integrantes de la comisión negociadora sindical debe ser razonablemente proporcional al ámbito de la negociación.</a:t>
            </a:r>
            <a:r>
              <a:rPr lang="es-CO" altLang="es-CO" sz="7400" b="1" i="1" dirty="0">
                <a:latin typeface="Arial Narrow" panose="020B0606020202030204" pitchFamily="34" charset="0"/>
              </a:rPr>
              <a:t> </a:t>
            </a:r>
          </a:p>
          <a:p>
            <a:pPr algn="just">
              <a:defRPr/>
            </a:pPr>
            <a:r>
              <a:rPr lang="es-CO" altLang="es-CO" sz="7400" b="1" i="1" dirty="0">
                <a:latin typeface="Arial Narrow" panose="020B0606020202030204" pitchFamily="34" charset="0"/>
              </a:rPr>
              <a:t>(Decreto 160 de 2014, art. </a:t>
            </a:r>
            <a:r>
              <a:rPr lang="es-CO" altLang="es-CO" sz="7400" b="1" i="1" dirty="0">
                <a:latin typeface="Arial Narrow" panose="020B0606020202030204" pitchFamily="34" charset="0"/>
                <a:hlinkClick r:id="rId4"/>
              </a:rPr>
              <a:t>9</a:t>
            </a:r>
            <a:r>
              <a:rPr lang="es-CO" altLang="es-CO" sz="7400" b="1" i="1" dirty="0">
                <a:latin typeface="Arial Narrow" panose="020B0606020202030204" pitchFamily="34" charset="0"/>
              </a:rPr>
              <a:t>)</a:t>
            </a:r>
          </a:p>
          <a:p>
            <a:pPr>
              <a:defRPr/>
            </a:pPr>
            <a:endParaRPr lang="es-CO" altLang="es-CO" sz="3500" dirty="0">
              <a:latin typeface="Arial Narrow" panose="020B0606020202030204" pitchFamily="34" charset="0"/>
            </a:endParaRPr>
          </a:p>
        </p:txBody>
      </p:sp>
      <p:pic>
        <p:nvPicPr>
          <p:cNvPr id="7" name="Picture 8" descr="Qué es la negociación colectiva y para qué sirve? | UNIR">
            <a:extLst>
              <a:ext uri="{FF2B5EF4-FFF2-40B4-BE49-F238E27FC236}">
                <a16:creationId xmlns:a16="http://schemas.microsoft.com/office/drawing/2014/main" id="{DEA101CB-0473-F54F-FD00-26661200A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050720" y="1376855"/>
            <a:ext cx="2857500" cy="32436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10" descr="CURSO DE NEGOCIACION COLECTIVA | Curso Homologado EUROINNOVA">
            <a:extLst>
              <a:ext uri="{FF2B5EF4-FFF2-40B4-BE49-F238E27FC236}">
                <a16:creationId xmlns:a16="http://schemas.microsoft.com/office/drawing/2014/main" id="{11E9C830-D187-4A9D-467F-A4ED0AEA59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5373078"/>
            <a:ext cx="12034451" cy="13971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807328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BA228D-C279-3711-0691-E934ABEEC9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98787"/>
            <a:ext cx="9144000" cy="578068"/>
          </a:xfrm>
        </p:spPr>
        <p:txBody>
          <a:bodyPr>
            <a:normAutofit fontScale="90000"/>
          </a:bodyPr>
          <a:lstStyle/>
          <a:p>
            <a:r>
              <a:rPr lang="es-CO" altLang="es-CO" sz="4000" b="1" dirty="0">
                <a:latin typeface="Arial Narrow" panose="020B0606020202030204" pitchFamily="34" charset="0"/>
              </a:rPr>
              <a:t>NEGOCIACIÓN EN EL SECTOR PÚBLICO</a:t>
            </a:r>
            <a:endParaRPr lang="es-CO" sz="40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4E4268B-39C5-484B-A8D3-2BADE8C5DA38}"/>
              </a:ext>
            </a:extLst>
          </p:cNvPr>
          <p:cNvSpPr txBox="1"/>
          <p:nvPr/>
        </p:nvSpPr>
        <p:spPr>
          <a:xfrm>
            <a:off x="5016219" y="6639446"/>
            <a:ext cx="215956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100" b="1" dirty="0">
                <a:solidFill>
                  <a:schemeClr val="bg1"/>
                </a:solidFill>
                <a:latin typeface="Verdana" panose="020B0604030504040204" pitchFamily="34" charset="0"/>
              </a:rPr>
              <a:t>www.mintrabajo.gov.co</a:t>
            </a:r>
          </a:p>
        </p:txBody>
      </p:sp>
      <p:sp>
        <p:nvSpPr>
          <p:cNvPr id="8" name="Subtítulo 7"/>
          <p:cNvSpPr>
            <a:spLocks noGrp="1"/>
          </p:cNvSpPr>
          <p:nvPr>
            <p:ph type="subTitle" idx="1"/>
          </p:nvPr>
        </p:nvSpPr>
        <p:spPr>
          <a:xfrm>
            <a:off x="683172" y="1219200"/>
            <a:ext cx="8292661" cy="5118538"/>
          </a:xfrm>
        </p:spPr>
        <p:txBody>
          <a:bodyPr>
            <a:normAutofit fontScale="32500" lnSpcReduction="20000"/>
          </a:bodyPr>
          <a:lstStyle/>
          <a:p>
            <a:pPr>
              <a:defRPr/>
            </a:pPr>
            <a:endParaRPr lang="es-CO" altLang="es-CO" sz="2800" b="1" dirty="0">
              <a:latin typeface="Arial Narrow" panose="020B0606020202030204" pitchFamily="34" charset="0"/>
            </a:endParaRPr>
          </a:p>
          <a:p>
            <a:pPr>
              <a:defRPr/>
            </a:pPr>
            <a:r>
              <a:rPr lang="es-CO" altLang="es-CO" sz="7200" b="1" dirty="0">
                <a:latin typeface="Arial Narrow" panose="020B0606020202030204" pitchFamily="34" charset="0"/>
              </a:rPr>
              <a:t>Decreto 1072 de 2015</a:t>
            </a:r>
            <a:endParaRPr lang="es-CO" altLang="es-CO" sz="7200" dirty="0">
              <a:latin typeface="Arial Narrow" panose="020B0606020202030204" pitchFamily="34" charset="0"/>
            </a:endParaRPr>
          </a:p>
          <a:p>
            <a:pPr algn="just">
              <a:defRPr/>
            </a:pPr>
            <a:r>
              <a:rPr lang="es-CO" altLang="es-CO" sz="6600" b="1" dirty="0">
                <a:latin typeface="Arial Narrow" panose="020B0606020202030204" pitchFamily="34" charset="0"/>
              </a:rPr>
              <a:t>Artículo 2.2.2.4.9</a:t>
            </a:r>
            <a:r>
              <a:rPr lang="es-CO" altLang="es-CO" sz="6600" b="1" i="1" dirty="0">
                <a:latin typeface="Arial Narrow" panose="020B0606020202030204" pitchFamily="34" charset="0"/>
              </a:rPr>
              <a:t>.</a:t>
            </a:r>
            <a:r>
              <a:rPr lang="es-CO" altLang="es-CO" sz="6600" dirty="0">
                <a:latin typeface="Arial Narrow" panose="020B0606020202030204" pitchFamily="34" charset="0"/>
              </a:rPr>
              <a:t> </a:t>
            </a:r>
            <a:r>
              <a:rPr lang="es-CO" altLang="es-CO" sz="6600" b="1" i="1" dirty="0">
                <a:latin typeface="Arial Narrow" panose="020B0606020202030204" pitchFamily="34" charset="0"/>
              </a:rPr>
              <a:t>Reglas de la negociación. </a:t>
            </a:r>
          </a:p>
          <a:p>
            <a:pPr algn="just">
              <a:defRPr/>
            </a:pPr>
            <a:endParaRPr lang="es-CO" altLang="es-CO" sz="6600" dirty="0">
              <a:latin typeface="Arial Narrow" panose="020B0606020202030204" pitchFamily="34" charset="0"/>
            </a:endParaRPr>
          </a:p>
          <a:p>
            <a:pPr algn="just">
              <a:defRPr/>
            </a:pPr>
            <a:r>
              <a:rPr lang="es-CO" altLang="es-CO" sz="6600" dirty="0">
                <a:latin typeface="Arial Narrow" panose="020B0606020202030204" pitchFamily="34" charset="0"/>
              </a:rPr>
              <a:t>1. Autonomía para determinar el número de negociadores y asesores.</a:t>
            </a:r>
          </a:p>
          <a:p>
            <a:pPr algn="just">
              <a:defRPr/>
            </a:pPr>
            <a:r>
              <a:rPr lang="es-CO" altLang="es-CO" sz="6600" dirty="0">
                <a:latin typeface="Arial Narrow" panose="020B0606020202030204" pitchFamily="34" charset="0"/>
              </a:rPr>
              <a:t>3. Designar los negociadores, representatividad suficiente para negociar.</a:t>
            </a:r>
          </a:p>
          <a:p>
            <a:pPr algn="just">
              <a:defRPr/>
            </a:pPr>
            <a:r>
              <a:rPr lang="es-CO" altLang="es-CO" sz="6600" dirty="0">
                <a:latin typeface="Arial Narrow" panose="020B0606020202030204" pitchFamily="34" charset="0"/>
              </a:rPr>
              <a:t>4. Concurrir a las reuniones de negociación buscando alternativas para la solución del pliego.</a:t>
            </a:r>
          </a:p>
          <a:p>
            <a:pPr algn="just">
              <a:defRPr/>
            </a:pPr>
            <a:r>
              <a:rPr lang="es-CO" altLang="es-CO" sz="6600" dirty="0">
                <a:latin typeface="Arial Narrow" panose="020B0606020202030204" pitchFamily="34" charset="0"/>
              </a:rPr>
              <a:t>5. Suministrar la información necesaria sobre los asuntos objeto de negociación, salvo reserva legal.</a:t>
            </a:r>
          </a:p>
          <a:p>
            <a:pPr algn="just">
              <a:defRPr/>
            </a:pPr>
            <a:r>
              <a:rPr lang="es-CO" altLang="es-CO" sz="6600" dirty="0">
                <a:latin typeface="Arial Narrow" panose="020B0606020202030204" pitchFamily="34" charset="0"/>
              </a:rPr>
              <a:t>6. Otorgar a los negociadores principales o a los suplentes, las garantías necesarias para la negociación.</a:t>
            </a:r>
          </a:p>
          <a:p>
            <a:pPr algn="just">
              <a:defRPr/>
            </a:pPr>
            <a:r>
              <a:rPr lang="es-CO" altLang="es-CO" sz="6600" dirty="0">
                <a:latin typeface="Arial Narrow" panose="020B0606020202030204" pitchFamily="34" charset="0"/>
              </a:rPr>
              <a:t>7. Respetar y permitir el ejercicio del derecho de asesoría y de participación en el proceso </a:t>
            </a:r>
            <a:r>
              <a:rPr lang="es-CO" altLang="es-CO" sz="6600" b="1" i="1" dirty="0">
                <a:latin typeface="Arial Narrow" panose="020B0606020202030204" pitchFamily="34" charset="0"/>
              </a:rPr>
              <a:t>(Decreto 160 de 2014, art. </a:t>
            </a:r>
            <a:r>
              <a:rPr lang="es-CO" altLang="es-CO" sz="6600" b="1" i="1" dirty="0">
                <a:latin typeface="Arial Narrow" panose="020B0606020202030204" pitchFamily="34" charset="0"/>
                <a:hlinkClick r:id="rId2"/>
              </a:rPr>
              <a:t>10</a:t>
            </a:r>
            <a:r>
              <a:rPr lang="es-CO" altLang="es-CO" sz="6600" b="1" i="1" dirty="0">
                <a:latin typeface="Arial Narrow" panose="020B0606020202030204" pitchFamily="34" charset="0"/>
              </a:rPr>
              <a:t>)</a:t>
            </a:r>
          </a:p>
          <a:p>
            <a:pPr>
              <a:defRPr/>
            </a:pPr>
            <a:endParaRPr lang="es-CO" altLang="es-CO" sz="3500" dirty="0">
              <a:latin typeface="Arial Narrow" panose="020B0606020202030204" pitchFamily="34" charset="0"/>
            </a:endParaRPr>
          </a:p>
        </p:txBody>
      </p:sp>
      <p:pic>
        <p:nvPicPr>
          <p:cNvPr id="10" name="Picture 10" descr="Tips para una negociación colectiva exitosa | IDC">
            <a:extLst>
              <a:ext uri="{FF2B5EF4-FFF2-40B4-BE49-F238E27FC236}">
                <a16:creationId xmlns:a16="http://schemas.microsoft.com/office/drawing/2014/main" id="{361EB132-6404-839C-B3CE-A5A1E790A4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47379" y="1450188"/>
            <a:ext cx="2841241" cy="35467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8" descr="5 Pasos para una negociación efectiva - Programa Primera Exportación">
            <a:extLst>
              <a:ext uri="{FF2B5EF4-FFF2-40B4-BE49-F238E27FC236}">
                <a16:creationId xmlns:a16="http://schemas.microsoft.com/office/drawing/2014/main" id="{D19726E4-D8C9-7E4F-3029-FF6AC2C8FA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7614" y="5328745"/>
            <a:ext cx="4509548" cy="12773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388158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BA228D-C279-3711-0691-E934ABEEC9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98787"/>
            <a:ext cx="9144000" cy="479922"/>
          </a:xfrm>
        </p:spPr>
        <p:txBody>
          <a:bodyPr>
            <a:normAutofit fontScale="90000"/>
          </a:bodyPr>
          <a:lstStyle/>
          <a:p>
            <a:r>
              <a:rPr lang="es-CO" altLang="es-CO" sz="4000" b="1" dirty="0">
                <a:latin typeface="Arial Narrow" panose="020B0606020202030204" pitchFamily="34" charset="0"/>
              </a:rPr>
              <a:t>NEGOCIACIÓN EN EL SECTOR PÚBLICO</a:t>
            </a:r>
            <a:endParaRPr lang="es-CO" sz="40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4E4268B-39C5-484B-A8D3-2BADE8C5DA38}"/>
              </a:ext>
            </a:extLst>
          </p:cNvPr>
          <p:cNvSpPr txBox="1"/>
          <p:nvPr/>
        </p:nvSpPr>
        <p:spPr>
          <a:xfrm>
            <a:off x="5016219" y="6639446"/>
            <a:ext cx="215956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100" b="1" dirty="0">
                <a:solidFill>
                  <a:schemeClr val="bg1"/>
                </a:solidFill>
                <a:latin typeface="Verdana" panose="020B0604030504040204" pitchFamily="34" charset="0"/>
              </a:rPr>
              <a:t>www.mintrabajo.gov.co</a:t>
            </a:r>
          </a:p>
        </p:txBody>
      </p:sp>
      <p:sp>
        <p:nvSpPr>
          <p:cNvPr id="8" name="Subtítulo 7"/>
          <p:cNvSpPr>
            <a:spLocks noGrp="1"/>
          </p:cNvSpPr>
          <p:nvPr>
            <p:ph type="subTitle" idx="1"/>
          </p:nvPr>
        </p:nvSpPr>
        <p:spPr>
          <a:xfrm>
            <a:off x="683172" y="1289534"/>
            <a:ext cx="8745093" cy="5048204"/>
          </a:xfrm>
        </p:spPr>
        <p:txBody>
          <a:bodyPr>
            <a:normAutofit fontScale="25000" lnSpcReduction="20000"/>
          </a:bodyPr>
          <a:lstStyle/>
          <a:p>
            <a:pPr>
              <a:defRPr/>
            </a:pPr>
            <a:endParaRPr lang="es-CO" altLang="es-CO" sz="2800" b="1" dirty="0">
              <a:latin typeface="Arial Narrow" panose="020B0606020202030204" pitchFamily="34" charset="0"/>
            </a:endParaRPr>
          </a:p>
          <a:p>
            <a:pPr>
              <a:defRPr/>
            </a:pPr>
            <a:r>
              <a:rPr lang="es-CO" altLang="es-CO" sz="8000" b="1" dirty="0">
                <a:latin typeface="Arial Narrow" panose="020B0606020202030204" pitchFamily="34" charset="0"/>
              </a:rPr>
              <a:t>Decreto 1072 de 2015 </a:t>
            </a:r>
            <a:endParaRPr lang="es-CO" altLang="es-CO" sz="8000" dirty="0">
              <a:latin typeface="Arial Narrow" panose="020B0606020202030204" pitchFamily="34" charset="0"/>
            </a:endParaRPr>
          </a:p>
          <a:p>
            <a:pPr algn="just">
              <a:defRPr/>
            </a:pPr>
            <a:r>
              <a:rPr lang="es-CO" sz="8000" b="1" dirty="0">
                <a:latin typeface="Arial Narrow" panose="020B0606020202030204" pitchFamily="34" charset="0"/>
              </a:rPr>
              <a:t>Artículo 2.2.2.4.10</a:t>
            </a:r>
            <a:r>
              <a:rPr lang="es-CO" sz="8000" b="1" i="1" dirty="0">
                <a:latin typeface="Arial Narrow" panose="020B0606020202030204" pitchFamily="34" charset="0"/>
              </a:rPr>
              <a:t>. Términos y etapas de la negociación. </a:t>
            </a:r>
            <a:endParaRPr lang="es-CO" sz="8000" dirty="0">
              <a:latin typeface="Arial Narrow" panose="020B0606020202030204" pitchFamily="34" charset="0"/>
            </a:endParaRPr>
          </a:p>
          <a:p>
            <a:pPr algn="just">
              <a:defRPr/>
            </a:pPr>
            <a:endParaRPr lang="es-CO" sz="8000" dirty="0">
              <a:latin typeface="Arial Narrow" panose="020B0606020202030204" pitchFamily="34" charset="0"/>
            </a:endParaRPr>
          </a:p>
          <a:p>
            <a:pPr algn="just">
              <a:defRPr/>
            </a:pPr>
            <a:r>
              <a:rPr lang="es-CO" sz="9600" dirty="0">
                <a:latin typeface="Arial Narrow" panose="020B0606020202030204" pitchFamily="34" charset="0"/>
              </a:rPr>
              <a:t>1.Los pliegos se deberán presentar dentro del primer bimestre del año.</a:t>
            </a:r>
          </a:p>
          <a:p>
            <a:pPr algn="just">
              <a:defRPr/>
            </a:pPr>
            <a:r>
              <a:rPr lang="es-CO" sz="9600" dirty="0">
                <a:latin typeface="Arial Narrow" panose="020B0606020202030204" pitchFamily="34" charset="0"/>
              </a:rPr>
              <a:t>2. La entidad y autoridad pública competente a quien se le haya presentado pliego, informará por escrito los nombres de sus negociadores y asesores (2 días hábiles).</a:t>
            </a:r>
          </a:p>
          <a:p>
            <a:pPr algn="just">
              <a:defRPr/>
            </a:pPr>
            <a:r>
              <a:rPr lang="es-CO" sz="9600" dirty="0">
                <a:latin typeface="Arial Narrow" panose="020B0606020202030204" pitchFamily="34" charset="0"/>
              </a:rPr>
              <a:t>3. La negociación se instalará formalmente e iniciarán los términos para la misma, dentro de los cinco (5) días hábiles siguientes a la designación de los negociadores.</a:t>
            </a:r>
          </a:p>
          <a:p>
            <a:pPr algn="just">
              <a:defRPr/>
            </a:pPr>
            <a:r>
              <a:rPr lang="es-CO" sz="9600" dirty="0">
                <a:latin typeface="Arial Narrow" panose="020B0606020202030204" pitchFamily="34" charset="0"/>
              </a:rPr>
              <a:t>4. La negociación se desarrollará durante un período inicial de veinte (20) días hábiles, prorrogables, de mutuo acuerdo, hasta por otros veinte (20) días hábiles.</a:t>
            </a:r>
          </a:p>
          <a:p>
            <a:pPr algn="just">
              <a:defRPr/>
            </a:pPr>
            <a:r>
              <a:rPr lang="es-CO" sz="9600" dirty="0">
                <a:latin typeface="Arial Narrow" panose="020B0606020202030204" pitchFamily="34" charset="0"/>
              </a:rPr>
              <a:t>5. Si vencido el término inicial para la negociación y su prórroga no hubiere acuerdo o este solo fuere parcial</a:t>
            </a:r>
            <a:r>
              <a:rPr lang="es-CO" sz="9600" dirty="0">
                <a:solidFill>
                  <a:srgbClr val="333333"/>
                </a:solidFill>
                <a:latin typeface="Arial Narrow" panose="020B0606020202030204" pitchFamily="34" charset="0"/>
              </a:rPr>
              <a:t> las partes nombran mediador (2 días hábiles)</a:t>
            </a:r>
            <a:r>
              <a:rPr lang="es-CO" sz="9600" b="1" dirty="0">
                <a:latin typeface="Arial Narrow" panose="020B0606020202030204" pitchFamily="34" charset="0"/>
              </a:rPr>
              <a:t>,. </a:t>
            </a:r>
            <a:r>
              <a:rPr lang="es-CO" sz="9600" dirty="0">
                <a:latin typeface="Arial Narrow" panose="020B0606020202030204" pitchFamily="34" charset="0"/>
              </a:rPr>
              <a:t>El Ministerio del Trabajo reglamentará la designación del mediador cuando no haya acuerdo sobre su nombre.</a:t>
            </a:r>
          </a:p>
          <a:p>
            <a:pPr>
              <a:defRPr/>
            </a:pPr>
            <a:endParaRPr lang="es-CO" altLang="es-CO" sz="9600" dirty="0">
              <a:latin typeface="Arial Narrow" panose="020B0606020202030204" pitchFamily="34" charset="0"/>
            </a:endParaRPr>
          </a:p>
        </p:txBody>
      </p:sp>
      <p:pic>
        <p:nvPicPr>
          <p:cNvPr id="7" name="Picture 8" descr="La Negociación Colectiva descarga gratuita de png - Ventas de Equipo de  Iconos de Clip art - La NFL Acuerdo de Negociación Colectiva imagen png -  imagen transparente descarga gratuita">
            <a:extLst>
              <a:ext uri="{FF2B5EF4-FFF2-40B4-BE49-F238E27FC236}">
                <a16:creationId xmlns:a16="http://schemas.microsoft.com/office/drawing/2014/main" id="{7D6A848B-F0A1-0C0C-D8B4-F8F277C44A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428265" y="1289533"/>
            <a:ext cx="2479469" cy="25677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10" descr="1,49% SUBIDA SALARIAL MEDIA EN ENERO EN LA NEGOCIACION COLECTIVA -  Asociados de Afelin">
            <a:extLst>
              <a:ext uri="{FF2B5EF4-FFF2-40B4-BE49-F238E27FC236}">
                <a16:creationId xmlns:a16="http://schemas.microsoft.com/office/drawing/2014/main" id="{352C9C9C-CEE6-17AB-DC70-A308FE96E1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17451" y="3868120"/>
            <a:ext cx="2660223" cy="25960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435399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BA228D-C279-3711-0691-E934ABEEC9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98787"/>
            <a:ext cx="9144000" cy="479922"/>
          </a:xfrm>
        </p:spPr>
        <p:txBody>
          <a:bodyPr>
            <a:normAutofit fontScale="90000"/>
          </a:bodyPr>
          <a:lstStyle/>
          <a:p>
            <a:r>
              <a:rPr lang="es-CO" altLang="es-CO" sz="4000" b="1" dirty="0">
                <a:latin typeface="Arial Narrow" panose="020B0606020202030204" pitchFamily="34" charset="0"/>
              </a:rPr>
              <a:t>NEGOCIACIÓN EN EL SECTOR PÚBLICO</a:t>
            </a:r>
            <a:endParaRPr lang="es-CO" sz="40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4E4268B-39C5-484B-A8D3-2BADE8C5DA38}"/>
              </a:ext>
            </a:extLst>
          </p:cNvPr>
          <p:cNvSpPr txBox="1"/>
          <p:nvPr/>
        </p:nvSpPr>
        <p:spPr>
          <a:xfrm>
            <a:off x="5016219" y="6639446"/>
            <a:ext cx="215956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100" b="1" dirty="0">
                <a:solidFill>
                  <a:schemeClr val="bg1"/>
                </a:solidFill>
                <a:latin typeface="Verdana" panose="020B0604030504040204" pitchFamily="34" charset="0"/>
              </a:rPr>
              <a:t>www.mintrabajo.gov.co</a:t>
            </a:r>
          </a:p>
        </p:txBody>
      </p:sp>
      <p:sp>
        <p:nvSpPr>
          <p:cNvPr id="8" name="Subtítulo 7"/>
          <p:cNvSpPr>
            <a:spLocks noGrp="1"/>
          </p:cNvSpPr>
          <p:nvPr>
            <p:ph type="subTitle" idx="1"/>
          </p:nvPr>
        </p:nvSpPr>
        <p:spPr>
          <a:xfrm>
            <a:off x="683172" y="1289534"/>
            <a:ext cx="8745093" cy="5048204"/>
          </a:xfrm>
        </p:spPr>
        <p:txBody>
          <a:bodyPr>
            <a:normAutofit fontScale="25000" lnSpcReduction="20000"/>
          </a:bodyPr>
          <a:lstStyle/>
          <a:p>
            <a:pPr>
              <a:defRPr/>
            </a:pPr>
            <a:endParaRPr lang="es-CO" altLang="es-CO" sz="2800" b="1" dirty="0">
              <a:latin typeface="Arial Narrow" panose="020B0606020202030204" pitchFamily="34" charset="0"/>
            </a:endParaRPr>
          </a:p>
          <a:p>
            <a:pPr>
              <a:defRPr/>
            </a:pPr>
            <a:r>
              <a:rPr lang="es-CO" altLang="es-CO" sz="8800" b="1" dirty="0">
                <a:latin typeface="Arial Narrow" panose="020B0606020202030204" pitchFamily="34" charset="0"/>
              </a:rPr>
              <a:t>Decreto 1072 de 2015 </a:t>
            </a:r>
            <a:endParaRPr lang="es-CO" altLang="es-CO" sz="8800" dirty="0">
              <a:latin typeface="Arial Narrow" panose="020B0606020202030204" pitchFamily="34" charset="0"/>
            </a:endParaRPr>
          </a:p>
          <a:p>
            <a:pPr algn="just">
              <a:defRPr/>
            </a:pPr>
            <a:r>
              <a:rPr lang="es-CO" sz="8000" b="1" dirty="0">
                <a:latin typeface="Arial Narrow" panose="020B0606020202030204" pitchFamily="34" charset="0"/>
              </a:rPr>
              <a:t>Artículo 2.2.2.4.10</a:t>
            </a:r>
            <a:r>
              <a:rPr lang="es-CO" sz="8000" b="1" i="1" dirty="0">
                <a:latin typeface="Arial Narrow" panose="020B0606020202030204" pitchFamily="34" charset="0"/>
              </a:rPr>
              <a:t>. Términos y etapas de la negociación. </a:t>
            </a:r>
            <a:endParaRPr lang="es-CO" sz="8000" dirty="0">
              <a:latin typeface="Arial Narrow" panose="020B0606020202030204" pitchFamily="34" charset="0"/>
            </a:endParaRPr>
          </a:p>
          <a:p>
            <a:pPr algn="just">
              <a:defRPr/>
            </a:pPr>
            <a:r>
              <a:rPr lang="es-CO" altLang="es-CO" sz="8000" dirty="0">
                <a:latin typeface="Arial Narrow" panose="020B0606020202030204" pitchFamily="34" charset="0"/>
              </a:rPr>
              <a:t>6. Cuando no haya acuerdo en el nombre del mediador las partes podrán solicitar  intervención del Ministerio del Trabajo para efectos de actuar como mediador.</a:t>
            </a:r>
          </a:p>
          <a:p>
            <a:pPr algn="just">
              <a:defRPr/>
            </a:pPr>
            <a:r>
              <a:rPr lang="es-CO" altLang="es-CO" sz="8000" dirty="0">
                <a:latin typeface="Arial Narrow" panose="020B0606020202030204" pitchFamily="34" charset="0"/>
              </a:rPr>
              <a:t>7. El mediador, dentro los cinco (5) días hábiles siguientes a su designación, se reunirá con las partes, escuchará sus puntos de vista y posibles soluciones, y coordinará nueva audiencia, en la que el mediador les propondrá en forma escrita, fórmulas justificadas de avenimiento</a:t>
            </a:r>
          </a:p>
          <a:p>
            <a:pPr algn="just">
              <a:defRPr/>
            </a:pPr>
            <a:r>
              <a:rPr lang="es-CO" altLang="es-CO" sz="8000" dirty="0">
                <a:latin typeface="Arial Narrow" panose="020B0606020202030204" pitchFamily="34" charset="0"/>
              </a:rPr>
              <a:t>8. Si persistieren diferencias, deberá realizarse audiencia, con participación del mediador y de las partes, orientarán a las partes para ser utilizadas por ellas en la solución y acuerdo colectivo (3 días hábiles).</a:t>
            </a:r>
          </a:p>
          <a:p>
            <a:pPr algn="just">
              <a:defRPr/>
            </a:pPr>
            <a:r>
              <a:rPr lang="es-CO" altLang="es-CO" sz="8000" dirty="0">
                <a:latin typeface="Arial Narrow" panose="020B0606020202030204" pitchFamily="34" charset="0"/>
              </a:rPr>
              <a:t>9. Si persisten las diferencia dentro de los 3 días hábiles el mediado con las partes plantearan alternativas.</a:t>
            </a:r>
          </a:p>
          <a:p>
            <a:pPr algn="just">
              <a:defRPr/>
            </a:pPr>
            <a:r>
              <a:rPr lang="es-CO" altLang="es-CO" sz="8000" dirty="0">
                <a:latin typeface="Arial Narrow" panose="020B0606020202030204" pitchFamily="34" charset="0"/>
              </a:rPr>
              <a:t> 10. Cumplidos los términos anteriormente señalados para la etapa de la negociación y para adelantar la mediación, se dará cierre a la misma y se levantarán las actas respectivas.</a:t>
            </a:r>
          </a:p>
          <a:p>
            <a:pPr algn="just">
              <a:defRPr/>
            </a:pPr>
            <a:r>
              <a:rPr lang="es-CO" altLang="es-CO" sz="6600" i="1" dirty="0">
                <a:latin typeface="Arial Narrow" panose="020B0606020202030204" pitchFamily="34" charset="0"/>
              </a:rPr>
              <a:t>(Decreto 160 de 2014, art</a:t>
            </a:r>
            <a:r>
              <a:rPr lang="es-CO" altLang="es-CO" sz="6600" b="1" i="1" dirty="0">
                <a:latin typeface="Arial Narrow" panose="020B0606020202030204" pitchFamily="34" charset="0"/>
              </a:rPr>
              <a:t>. </a:t>
            </a:r>
            <a:r>
              <a:rPr lang="es-CO" altLang="es-CO" sz="6600" b="1" i="1" dirty="0">
                <a:latin typeface="Arial Narrow" panose="020B0606020202030204" pitchFamily="34" charset="0"/>
                <a:hlinkClick r:id="rId2"/>
              </a:rPr>
              <a:t>11</a:t>
            </a:r>
            <a:r>
              <a:rPr lang="es-CO" altLang="es-CO" sz="6600" b="1" i="1" dirty="0">
                <a:latin typeface="Arial Narrow" panose="020B0606020202030204" pitchFamily="34" charset="0"/>
              </a:rPr>
              <a:t>)</a:t>
            </a:r>
          </a:p>
        </p:txBody>
      </p:sp>
      <p:pic>
        <p:nvPicPr>
          <p:cNvPr id="10" name="Picture 10" descr="4 recomendaciones para la negociación colectiva en pandemia - Vinatea &amp;  Toyama Al Día">
            <a:extLst>
              <a:ext uri="{FF2B5EF4-FFF2-40B4-BE49-F238E27FC236}">
                <a16:creationId xmlns:a16="http://schemas.microsoft.com/office/drawing/2014/main" id="{793B5446-01E0-9B55-CFC7-D7037D96A5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8265" y="1352062"/>
            <a:ext cx="2516167" cy="498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06334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BA228D-C279-3711-0691-E934ABEEC9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98787"/>
            <a:ext cx="9144000" cy="479922"/>
          </a:xfrm>
        </p:spPr>
        <p:txBody>
          <a:bodyPr>
            <a:normAutofit fontScale="90000"/>
          </a:bodyPr>
          <a:lstStyle/>
          <a:p>
            <a:r>
              <a:rPr lang="es-CO" altLang="es-CO" sz="4000" b="1" dirty="0">
                <a:latin typeface="Arial Narrow" panose="020B0606020202030204" pitchFamily="34" charset="0"/>
              </a:rPr>
              <a:t>NEGOCIACIÓN EN EL SECTOR PÚBLICO</a:t>
            </a:r>
            <a:endParaRPr lang="es-CO" sz="40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4E4268B-39C5-484B-A8D3-2BADE8C5DA38}"/>
              </a:ext>
            </a:extLst>
          </p:cNvPr>
          <p:cNvSpPr txBox="1"/>
          <p:nvPr/>
        </p:nvSpPr>
        <p:spPr>
          <a:xfrm>
            <a:off x="5016219" y="6639446"/>
            <a:ext cx="215956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100" b="1" dirty="0">
                <a:solidFill>
                  <a:schemeClr val="bg1"/>
                </a:solidFill>
                <a:latin typeface="Verdana" panose="020B0604030504040204" pitchFamily="34" charset="0"/>
              </a:rPr>
              <a:t>www.mintrabajo.gov.co</a:t>
            </a:r>
          </a:p>
        </p:txBody>
      </p:sp>
      <p:sp>
        <p:nvSpPr>
          <p:cNvPr id="8" name="Subtítulo 7"/>
          <p:cNvSpPr>
            <a:spLocks noGrp="1"/>
          </p:cNvSpPr>
          <p:nvPr>
            <p:ph type="subTitle" idx="1"/>
          </p:nvPr>
        </p:nvSpPr>
        <p:spPr>
          <a:xfrm>
            <a:off x="697951" y="1429408"/>
            <a:ext cx="8745093" cy="3037490"/>
          </a:xfrm>
        </p:spPr>
        <p:txBody>
          <a:bodyPr>
            <a:normAutofit fontScale="25000" lnSpcReduction="20000"/>
          </a:bodyPr>
          <a:lstStyle/>
          <a:p>
            <a:pPr>
              <a:defRPr/>
            </a:pPr>
            <a:endParaRPr lang="es-CO" altLang="es-CO" sz="2800" b="1" dirty="0">
              <a:latin typeface="Arial Narrow" panose="020B0606020202030204" pitchFamily="34" charset="0"/>
            </a:endParaRPr>
          </a:p>
          <a:p>
            <a:pPr>
              <a:defRPr/>
            </a:pPr>
            <a:r>
              <a:rPr lang="es-CO" altLang="es-CO" sz="9600" b="1" dirty="0">
                <a:latin typeface="Arial Narrow" panose="020B0606020202030204" pitchFamily="34" charset="0"/>
              </a:rPr>
              <a:t>Decreto 1072 de 2015 </a:t>
            </a:r>
          </a:p>
          <a:p>
            <a:pPr algn="just">
              <a:defRPr/>
            </a:pPr>
            <a:r>
              <a:rPr lang="es-CO" altLang="es-CO" sz="9600" b="1" dirty="0">
                <a:latin typeface="Arial Narrow" panose="020B0606020202030204" pitchFamily="34" charset="0"/>
              </a:rPr>
              <a:t>Artículo 2.2.2.4.11</a:t>
            </a:r>
            <a:r>
              <a:rPr lang="es-CO" altLang="es-CO" sz="9600" b="1" i="1" dirty="0">
                <a:latin typeface="Arial Narrow" panose="020B0606020202030204" pitchFamily="34" charset="0"/>
              </a:rPr>
              <a:t>.</a:t>
            </a:r>
            <a:r>
              <a:rPr lang="es-CO" altLang="es-CO" sz="9600" dirty="0">
                <a:latin typeface="Arial Narrow" panose="020B0606020202030204" pitchFamily="34" charset="0"/>
              </a:rPr>
              <a:t> </a:t>
            </a:r>
            <a:r>
              <a:rPr lang="es-CO" altLang="es-CO" sz="9600" b="1" i="1" dirty="0">
                <a:latin typeface="Arial Narrow" panose="020B0606020202030204" pitchFamily="34" charset="0"/>
              </a:rPr>
              <a:t>Actas. </a:t>
            </a:r>
          </a:p>
          <a:p>
            <a:pPr marL="342900" indent="-342900" algn="just">
              <a:buFont typeface="Arial" panose="020B0604020202020204" pitchFamily="34" charset="0"/>
              <a:buAutoNum type="arabicPeriod"/>
              <a:defRPr/>
            </a:pPr>
            <a:r>
              <a:rPr lang="es-CO" altLang="es-CO" sz="8800" dirty="0">
                <a:latin typeface="Arial Narrow" panose="020B0606020202030204" pitchFamily="34" charset="0"/>
              </a:rPr>
              <a:t>El acta de instalación e iniciación de la negociación, </a:t>
            </a:r>
          </a:p>
          <a:p>
            <a:pPr algn="just">
              <a:defRPr/>
            </a:pPr>
            <a:r>
              <a:rPr lang="es-CO" altLang="es-CO" sz="8800" dirty="0">
                <a:latin typeface="Arial Narrow" panose="020B0606020202030204" pitchFamily="34" charset="0"/>
              </a:rPr>
              <a:t>2. El acta o actas en las que se consignen los acuerdos parciales y su forma de cumplimiento.</a:t>
            </a:r>
          </a:p>
          <a:p>
            <a:pPr algn="just">
              <a:defRPr/>
            </a:pPr>
            <a:r>
              <a:rPr lang="es-CO" altLang="es-CO" sz="8800" dirty="0">
                <a:latin typeface="Arial Narrow" panose="020B0606020202030204" pitchFamily="34" charset="0"/>
              </a:rPr>
              <a:t>3. El acta de finalización de la primera etapa, sin prorroga o con prorroga</a:t>
            </a:r>
          </a:p>
          <a:p>
            <a:pPr algn="just">
              <a:defRPr/>
            </a:pPr>
            <a:r>
              <a:rPr lang="es-CO" altLang="es-CO" sz="8800" dirty="0">
                <a:latin typeface="Arial Narrow" panose="020B0606020202030204" pitchFamily="34" charset="0"/>
              </a:rPr>
              <a:t>4. Las actas en las que se acuerda acudir a la mediación y de designación del mediador, o de acudir al Ministerio del Trabajo.</a:t>
            </a:r>
          </a:p>
          <a:p>
            <a:pPr algn="just">
              <a:defRPr/>
            </a:pPr>
            <a:r>
              <a:rPr lang="es-CO" altLang="es-CO" sz="8800" dirty="0">
                <a:latin typeface="Arial Narrow" panose="020B0606020202030204" pitchFamily="34" charset="0"/>
              </a:rPr>
              <a:t>5. El acta o actas de la audiencia o audiencias de mediación. </a:t>
            </a:r>
            <a:r>
              <a:rPr lang="es-CO" altLang="es-CO" sz="8800" b="1" i="1" dirty="0">
                <a:latin typeface="Arial Narrow" panose="020B0606020202030204" pitchFamily="34" charset="0"/>
              </a:rPr>
              <a:t>(Decreto 160 de 2014, art. </a:t>
            </a:r>
            <a:r>
              <a:rPr lang="es-CO" altLang="es-CO" sz="8800" b="1" i="1" dirty="0">
                <a:latin typeface="Arial Narrow" panose="020B0606020202030204" pitchFamily="34" charset="0"/>
                <a:hlinkClick r:id="rId2"/>
              </a:rPr>
              <a:t>12</a:t>
            </a:r>
            <a:r>
              <a:rPr lang="es-CO" altLang="es-CO" sz="8800" b="1" i="1" dirty="0">
                <a:latin typeface="Arial Narrow" panose="020B0606020202030204" pitchFamily="34" charset="0"/>
              </a:rPr>
              <a:t>)</a:t>
            </a:r>
          </a:p>
        </p:txBody>
      </p:sp>
      <p:pic>
        <p:nvPicPr>
          <p:cNvPr id="6" name="Picture 8" descr="Es posible realizar mediación on line?">
            <a:extLst>
              <a:ext uri="{FF2B5EF4-FFF2-40B4-BE49-F238E27FC236}">
                <a16:creationId xmlns:a16="http://schemas.microsoft.com/office/drawing/2014/main" id="{96CEB937-B1F7-F8E4-B924-EE3EC93E84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443044" y="1429407"/>
            <a:ext cx="2449911" cy="44518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10" descr="El cara a cara: Vital en la negociación | INCAE">
            <a:extLst>
              <a:ext uri="{FF2B5EF4-FFF2-40B4-BE49-F238E27FC236}">
                <a16:creationId xmlns:a16="http://schemas.microsoft.com/office/drawing/2014/main" id="{488D1058-6547-B9D5-D212-82D06054A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6363" y="4918841"/>
            <a:ext cx="8541823" cy="18029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2027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BA228D-C279-3711-0691-E934ABEEC9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98787"/>
            <a:ext cx="9144000" cy="479922"/>
          </a:xfrm>
        </p:spPr>
        <p:txBody>
          <a:bodyPr>
            <a:normAutofit fontScale="90000"/>
          </a:bodyPr>
          <a:lstStyle/>
          <a:p>
            <a:r>
              <a:rPr lang="es-CO" altLang="es-CO" sz="4000" b="1" dirty="0">
                <a:latin typeface="Arial Narrow" panose="020B0606020202030204" pitchFamily="34" charset="0"/>
              </a:rPr>
              <a:t>NEGOCIACIÓN EN EL SECTOR PÚBLICO</a:t>
            </a:r>
            <a:endParaRPr lang="es-CO" sz="40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4E4268B-39C5-484B-A8D3-2BADE8C5DA38}"/>
              </a:ext>
            </a:extLst>
          </p:cNvPr>
          <p:cNvSpPr txBox="1"/>
          <p:nvPr/>
        </p:nvSpPr>
        <p:spPr>
          <a:xfrm>
            <a:off x="5016219" y="6639446"/>
            <a:ext cx="215956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100" b="1" dirty="0">
                <a:solidFill>
                  <a:schemeClr val="bg1"/>
                </a:solidFill>
                <a:latin typeface="Verdana" panose="020B0604030504040204" pitchFamily="34" charset="0"/>
              </a:rPr>
              <a:t>www.mintrabajo.gov.co</a:t>
            </a:r>
          </a:p>
        </p:txBody>
      </p:sp>
      <p:sp>
        <p:nvSpPr>
          <p:cNvPr id="8" name="Subtítulo 7"/>
          <p:cNvSpPr>
            <a:spLocks noGrp="1"/>
          </p:cNvSpPr>
          <p:nvPr>
            <p:ph type="subTitle" idx="1"/>
          </p:nvPr>
        </p:nvSpPr>
        <p:spPr>
          <a:xfrm>
            <a:off x="697951" y="1429408"/>
            <a:ext cx="8414517" cy="5428592"/>
          </a:xfrm>
        </p:spPr>
        <p:txBody>
          <a:bodyPr>
            <a:normAutofit fontScale="62500" lnSpcReduction="20000"/>
          </a:bodyPr>
          <a:lstStyle/>
          <a:p>
            <a:pPr>
              <a:defRPr/>
            </a:pPr>
            <a:r>
              <a:rPr lang="es-CO" altLang="es-CO" sz="3600" b="1" dirty="0">
                <a:latin typeface="Arial Narrow" panose="020B0606020202030204" pitchFamily="34" charset="0"/>
              </a:rPr>
              <a:t>Decreto 1072 de 2015 </a:t>
            </a:r>
            <a:endParaRPr lang="es-CO" altLang="es-CO" sz="3600" dirty="0">
              <a:latin typeface="Arial Narrow" panose="020B0606020202030204" pitchFamily="34" charset="0"/>
            </a:endParaRPr>
          </a:p>
          <a:p>
            <a:pPr algn="just">
              <a:defRPr/>
            </a:pPr>
            <a:r>
              <a:rPr lang="es-CO" altLang="es-CO" sz="3600" b="1" dirty="0">
                <a:latin typeface="Arial Narrow" panose="020B0606020202030204" pitchFamily="34" charset="0"/>
              </a:rPr>
              <a:t>Artículo 2.2.2.4.12</a:t>
            </a:r>
            <a:r>
              <a:rPr lang="es-CO" altLang="es-CO" sz="3600" b="1" i="1" dirty="0">
                <a:latin typeface="Arial Narrow" panose="020B0606020202030204" pitchFamily="34" charset="0"/>
              </a:rPr>
              <a:t>.</a:t>
            </a:r>
            <a:r>
              <a:rPr lang="es-CO" altLang="es-CO" sz="3600" dirty="0">
                <a:latin typeface="Arial Narrow" panose="020B0606020202030204" pitchFamily="34" charset="0"/>
              </a:rPr>
              <a:t> </a:t>
            </a:r>
            <a:r>
              <a:rPr lang="es-CO" altLang="es-CO" sz="3600" b="1" i="1" dirty="0">
                <a:latin typeface="Arial Narrow" panose="020B0606020202030204" pitchFamily="34" charset="0"/>
              </a:rPr>
              <a:t>Acuerdo colectivo. </a:t>
            </a:r>
            <a:endParaRPr lang="es-CO" altLang="es-CO" sz="3600" dirty="0">
              <a:latin typeface="Arial Narrow" panose="020B0606020202030204" pitchFamily="34" charset="0"/>
            </a:endParaRPr>
          </a:p>
          <a:p>
            <a:pPr algn="just">
              <a:defRPr/>
            </a:pPr>
            <a:r>
              <a:rPr lang="es-CO" altLang="es-CO" sz="3200" dirty="0">
                <a:latin typeface="Arial Narrow" panose="020B0606020202030204" pitchFamily="34" charset="0"/>
              </a:rPr>
              <a:t>1. Lugar y fecha.</a:t>
            </a:r>
          </a:p>
          <a:p>
            <a:pPr algn="just">
              <a:defRPr/>
            </a:pPr>
            <a:r>
              <a:rPr lang="es-CO" altLang="es-CO" sz="3200" dirty="0">
                <a:latin typeface="Arial Narrow" panose="020B0606020202030204" pitchFamily="34" charset="0"/>
              </a:rPr>
              <a:t>2. Las partes y sus representantes.</a:t>
            </a:r>
          </a:p>
          <a:p>
            <a:pPr algn="just">
              <a:defRPr/>
            </a:pPr>
            <a:r>
              <a:rPr lang="es-CO" altLang="es-CO" sz="3200" dirty="0">
                <a:latin typeface="Arial Narrow" panose="020B0606020202030204" pitchFamily="34" charset="0"/>
              </a:rPr>
              <a:t>3. El texto de lo acordado.</a:t>
            </a:r>
          </a:p>
          <a:p>
            <a:pPr algn="just">
              <a:defRPr/>
            </a:pPr>
            <a:r>
              <a:rPr lang="es-CO" altLang="es-CO" sz="3200" dirty="0">
                <a:latin typeface="Arial Narrow" panose="020B0606020202030204" pitchFamily="34" charset="0"/>
              </a:rPr>
              <a:t>4. El ámbito de su aplicación, según lo previsto en el artículo 2.2.2.4.6. del presente Decreto.</a:t>
            </a:r>
          </a:p>
          <a:p>
            <a:pPr algn="just">
              <a:defRPr/>
            </a:pPr>
            <a:r>
              <a:rPr lang="es-CO" altLang="es-CO" sz="3200" dirty="0">
                <a:latin typeface="Arial Narrow" panose="020B0606020202030204" pitchFamily="34" charset="0"/>
              </a:rPr>
              <a:t>5. El período de vigencia.</a:t>
            </a:r>
          </a:p>
          <a:p>
            <a:pPr algn="just">
              <a:defRPr/>
            </a:pPr>
            <a:r>
              <a:rPr lang="es-CO" altLang="es-CO" sz="3200" dirty="0">
                <a:latin typeface="Arial Narrow" panose="020B0606020202030204" pitchFamily="34" charset="0"/>
              </a:rPr>
              <a:t>6. La forma, medios y tiempos para su implementación</a:t>
            </a:r>
          </a:p>
          <a:p>
            <a:pPr algn="just">
              <a:defRPr/>
            </a:pPr>
            <a:r>
              <a:rPr lang="es-CO" altLang="es-CO" sz="3200" dirty="0">
                <a:latin typeface="Arial Narrow" panose="020B0606020202030204" pitchFamily="34" charset="0"/>
              </a:rPr>
              <a:t>7. La integración y funcionamiento del comité de seguimiento para el cumplimiento e implementación del acuerdo colectivo.</a:t>
            </a:r>
          </a:p>
          <a:p>
            <a:pPr algn="just">
              <a:defRPr/>
            </a:pPr>
            <a:r>
              <a:rPr lang="es-CO" altLang="es-CO" sz="3200" b="1" dirty="0">
                <a:latin typeface="Arial Narrow" panose="020B0606020202030204" pitchFamily="34" charset="0"/>
              </a:rPr>
              <a:t>PARÁGRAFO 1.</a:t>
            </a:r>
            <a:r>
              <a:rPr lang="es-CO" altLang="es-CO" sz="3200" dirty="0">
                <a:latin typeface="Arial Narrow" panose="020B0606020202030204" pitchFamily="34" charset="0"/>
              </a:rPr>
              <a:t> depositado en el Ministerio del Trabajo dentro de los diez (10) días siguientes a su celebración.</a:t>
            </a:r>
            <a:r>
              <a:rPr lang="es-CO" sz="3200" dirty="0">
                <a:latin typeface="Arial Narrow" panose="020B0606020202030204" pitchFamily="34" charset="0"/>
              </a:rPr>
              <a:t> El Acuerdo Colectivo estará vigente por el tiempo que determinen las partes, y no podrá ser modificado unilateralmente. </a:t>
            </a:r>
            <a:endParaRPr lang="es-CO" altLang="es-CO" sz="3200" dirty="0">
              <a:latin typeface="Arial Narrow" panose="020B0606020202030204" pitchFamily="34" charset="0"/>
            </a:endParaRPr>
          </a:p>
          <a:p>
            <a:pPr algn="just">
              <a:defRPr/>
            </a:pPr>
            <a:r>
              <a:rPr lang="es-CO" altLang="es-CO" sz="3200" dirty="0">
                <a:highlight>
                  <a:srgbClr val="FFFF00"/>
                </a:highlight>
                <a:latin typeface="Arial Narrow" panose="020B0606020202030204" pitchFamily="34" charset="0"/>
              </a:rPr>
              <a:t>Una vez firmado el acuerdo colectivo no se podrán formular nuevas solicitudes durante la vigencia </a:t>
            </a:r>
            <a:r>
              <a:rPr lang="es-CO" sz="3200" dirty="0">
                <a:highlight>
                  <a:srgbClr val="FFFF00"/>
                </a:highlight>
                <a:latin typeface="Arial Narrow" panose="020B0606020202030204" pitchFamily="34" charset="0"/>
              </a:rPr>
              <a:t>por tanto, no será posible celebrar nuevos acuerdos.</a:t>
            </a:r>
          </a:p>
          <a:p>
            <a:pPr algn="just">
              <a:defRPr/>
            </a:pPr>
            <a:r>
              <a:rPr lang="es-CO" altLang="es-CO" sz="3200" i="1" dirty="0">
                <a:latin typeface="Arial Narrow" panose="020B0606020202030204" pitchFamily="34" charset="0"/>
              </a:rPr>
              <a:t>(Decreto 160 de 2014, art. </a:t>
            </a:r>
            <a:r>
              <a:rPr lang="es-CO" altLang="es-CO" sz="3200" i="1" dirty="0">
                <a:latin typeface="Arial Narrow" panose="020B0606020202030204" pitchFamily="34" charset="0"/>
                <a:hlinkClick r:id="rId2"/>
              </a:rPr>
              <a:t>13</a:t>
            </a:r>
            <a:r>
              <a:rPr lang="es-CO" altLang="es-CO" sz="3200" i="1" dirty="0">
                <a:latin typeface="Arial Narrow" panose="020B0606020202030204" pitchFamily="34" charset="0"/>
              </a:rPr>
              <a:t>).</a:t>
            </a:r>
            <a:endParaRPr lang="es-CO" sz="3200" dirty="0">
              <a:latin typeface="Arial Narrow" panose="020B0606020202030204" pitchFamily="34" charset="0"/>
            </a:endParaRPr>
          </a:p>
        </p:txBody>
      </p:sp>
      <p:pic>
        <p:nvPicPr>
          <p:cNvPr id="9" name="Picture 8" descr="QUÉ SON Y PARA QUÉ SIRVEN LOS CONVENIOS COLECTIVOS? - Gi Group Spain">
            <a:extLst>
              <a:ext uri="{FF2B5EF4-FFF2-40B4-BE49-F238E27FC236}">
                <a16:creationId xmlns:a16="http://schemas.microsoft.com/office/drawing/2014/main" id="{28ABFF43-CA77-142D-A374-6E4DD8D26E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398252" y="1278709"/>
            <a:ext cx="2539495" cy="22202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10" descr="Qué es un convenio colectivo y qué utilidad tiene? | Serval Nervión">
            <a:extLst>
              <a:ext uri="{FF2B5EF4-FFF2-40B4-BE49-F238E27FC236}">
                <a16:creationId xmlns:a16="http://schemas.microsoft.com/office/drawing/2014/main" id="{13AB8F1F-4BE4-DB5C-1C25-ED7293F861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403058" y="3857297"/>
            <a:ext cx="2579431" cy="23251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872796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BA228D-C279-3711-0691-E934ABEEC9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98787"/>
            <a:ext cx="9144000" cy="479922"/>
          </a:xfrm>
        </p:spPr>
        <p:txBody>
          <a:bodyPr>
            <a:normAutofit fontScale="90000"/>
          </a:bodyPr>
          <a:lstStyle/>
          <a:p>
            <a:r>
              <a:rPr lang="es-CO" altLang="es-CO" sz="4000" b="1" dirty="0">
                <a:latin typeface="Arial Narrow" panose="020B0606020202030204" pitchFamily="34" charset="0"/>
              </a:rPr>
              <a:t>NEGOCIACIÓN EN EL SECTOR PÚBLICO</a:t>
            </a:r>
            <a:endParaRPr lang="es-CO" sz="40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4E4268B-39C5-484B-A8D3-2BADE8C5DA38}"/>
              </a:ext>
            </a:extLst>
          </p:cNvPr>
          <p:cNvSpPr txBox="1"/>
          <p:nvPr/>
        </p:nvSpPr>
        <p:spPr>
          <a:xfrm>
            <a:off x="5016219" y="6639446"/>
            <a:ext cx="215956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100" b="1" dirty="0">
                <a:solidFill>
                  <a:schemeClr val="bg1"/>
                </a:solidFill>
                <a:latin typeface="Verdana" panose="020B0604030504040204" pitchFamily="34" charset="0"/>
              </a:rPr>
              <a:t>www.mintrabajo.gov.co</a:t>
            </a:r>
          </a:p>
        </p:txBody>
      </p:sp>
      <p:sp>
        <p:nvSpPr>
          <p:cNvPr id="8" name="Subtítulo 7"/>
          <p:cNvSpPr>
            <a:spLocks noGrp="1"/>
          </p:cNvSpPr>
          <p:nvPr>
            <p:ph type="subTitle" idx="1"/>
          </p:nvPr>
        </p:nvSpPr>
        <p:spPr>
          <a:xfrm>
            <a:off x="697951" y="1429408"/>
            <a:ext cx="10768835" cy="3300247"/>
          </a:xfrm>
        </p:spPr>
        <p:txBody>
          <a:bodyPr>
            <a:normAutofit fontScale="62500" lnSpcReduction="20000"/>
          </a:bodyPr>
          <a:lstStyle/>
          <a:p>
            <a:pPr>
              <a:defRPr/>
            </a:pPr>
            <a:r>
              <a:rPr lang="es-CO" altLang="es-CO" sz="3600" b="1" dirty="0">
                <a:latin typeface="Arial Narrow" panose="020B0606020202030204" pitchFamily="34" charset="0"/>
              </a:rPr>
              <a:t>Decreto 1072 de 2015 </a:t>
            </a:r>
            <a:endParaRPr lang="es-CO" altLang="es-CO" sz="3600" dirty="0">
              <a:latin typeface="Arial Narrow" panose="020B0606020202030204" pitchFamily="34" charset="0"/>
            </a:endParaRPr>
          </a:p>
          <a:p>
            <a:pPr algn="just">
              <a:defRPr/>
            </a:pPr>
            <a:r>
              <a:rPr lang="es-CO" altLang="es-CO" sz="3200" b="1" dirty="0">
                <a:latin typeface="Arial Narrow" panose="020B0606020202030204" pitchFamily="34" charset="0"/>
              </a:rPr>
              <a:t>Artículo 2.2.2.4.12</a:t>
            </a:r>
            <a:r>
              <a:rPr lang="es-CO" altLang="es-CO" sz="3200" b="1" i="1" dirty="0">
                <a:latin typeface="Arial Narrow" panose="020B0606020202030204" pitchFamily="34" charset="0"/>
              </a:rPr>
              <a:t>.</a:t>
            </a:r>
            <a:r>
              <a:rPr lang="es-CO" altLang="es-CO" sz="3200" dirty="0">
                <a:latin typeface="Arial Narrow" panose="020B0606020202030204" pitchFamily="34" charset="0"/>
              </a:rPr>
              <a:t> </a:t>
            </a:r>
            <a:r>
              <a:rPr lang="es-CO" altLang="es-CO" sz="3200" b="1" i="1" dirty="0">
                <a:latin typeface="Arial Narrow" panose="020B0606020202030204" pitchFamily="34" charset="0"/>
              </a:rPr>
              <a:t>Acuerdo colectivo. </a:t>
            </a:r>
            <a:endParaRPr lang="es-CO" altLang="es-CO" sz="3200" dirty="0">
              <a:latin typeface="Arial Narrow" panose="020B0606020202030204" pitchFamily="34" charset="0"/>
            </a:endParaRPr>
          </a:p>
          <a:p>
            <a:pPr algn="just">
              <a:defRPr/>
            </a:pPr>
            <a:endParaRPr lang="es-CO" sz="3600" b="1" dirty="0">
              <a:latin typeface="Arial Narrow" panose="020B0606020202030204" pitchFamily="34" charset="0"/>
            </a:endParaRPr>
          </a:p>
          <a:p>
            <a:pPr algn="just">
              <a:defRPr/>
            </a:pPr>
            <a:r>
              <a:rPr lang="es-CO" sz="3600" b="1" dirty="0">
                <a:latin typeface="Arial Narrow" panose="020B0606020202030204" pitchFamily="34" charset="0"/>
              </a:rPr>
              <a:t>Parágrafo 2.</a:t>
            </a:r>
            <a:r>
              <a:rPr lang="es-CO" sz="3600" dirty="0">
                <a:latin typeface="Arial Narrow" panose="020B0606020202030204" pitchFamily="34" charset="0"/>
              </a:rPr>
              <a:t> El Estado garantizará la continuidad de los derechos individuales o colectivos acordados en el Acuerdo Colectivo o reconocidos mediante acto Administrativo, de conformidad con la Constitución y la Ley. </a:t>
            </a:r>
          </a:p>
          <a:p>
            <a:pPr algn="just">
              <a:defRPr/>
            </a:pPr>
            <a:endParaRPr lang="es-CO" sz="3600" b="1" dirty="0">
              <a:latin typeface="Arial Narrow" panose="020B0606020202030204" pitchFamily="34" charset="0"/>
            </a:endParaRPr>
          </a:p>
          <a:p>
            <a:pPr algn="just">
              <a:defRPr/>
            </a:pPr>
            <a:r>
              <a:rPr lang="es-CO" sz="3600" b="1" dirty="0">
                <a:latin typeface="Arial Narrow" panose="020B0606020202030204" pitchFamily="34" charset="0"/>
              </a:rPr>
              <a:t>Parágrafo 3.</a:t>
            </a:r>
            <a:r>
              <a:rPr lang="es-CO" sz="3600" dirty="0">
                <a:latin typeface="Arial Narrow" panose="020B0606020202030204" pitchFamily="34" charset="0"/>
              </a:rPr>
              <a:t> Si al vencimiento del plazo de vigencia del Acuerdo Colectivo hay acuerdos por cumplir, estos deberán cumplirse de conformidad con lo establecido en la Constitución y la Ley. </a:t>
            </a:r>
            <a:r>
              <a:rPr lang="es-CO" altLang="es-CO" sz="3200" b="1" i="1" dirty="0">
                <a:latin typeface="Arial Narrow" panose="020B0606020202030204" pitchFamily="34" charset="0"/>
              </a:rPr>
              <a:t> (Decreto 1631 de 2021).</a:t>
            </a:r>
          </a:p>
        </p:txBody>
      </p:sp>
      <p:pic>
        <p:nvPicPr>
          <p:cNvPr id="7" name="Picture 8" descr="Negociación posicional de NegociacionAvanzada.com">
            <a:extLst>
              <a:ext uri="{FF2B5EF4-FFF2-40B4-BE49-F238E27FC236}">
                <a16:creationId xmlns:a16="http://schemas.microsoft.com/office/drawing/2014/main" id="{2B974FAB-6281-F8D5-2BDD-C08DE14A53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2490" y="4447709"/>
            <a:ext cx="8016949" cy="19850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615176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BA228D-C279-3711-0691-E934ABEEC9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98787"/>
            <a:ext cx="9144000" cy="479922"/>
          </a:xfrm>
        </p:spPr>
        <p:txBody>
          <a:bodyPr>
            <a:normAutofit fontScale="90000"/>
          </a:bodyPr>
          <a:lstStyle/>
          <a:p>
            <a:r>
              <a:rPr lang="es-CO" altLang="es-CO" sz="4000" b="1" dirty="0">
                <a:latin typeface="Arial Narrow" panose="020B0606020202030204" pitchFamily="34" charset="0"/>
              </a:rPr>
              <a:t>NEGOCIACIÓN EN EL SECTOR PÚBLICO</a:t>
            </a:r>
            <a:endParaRPr lang="es-CO" sz="40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4E4268B-39C5-484B-A8D3-2BADE8C5DA38}"/>
              </a:ext>
            </a:extLst>
          </p:cNvPr>
          <p:cNvSpPr txBox="1"/>
          <p:nvPr/>
        </p:nvSpPr>
        <p:spPr>
          <a:xfrm>
            <a:off x="5016219" y="6639446"/>
            <a:ext cx="215956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100" b="1" dirty="0">
                <a:solidFill>
                  <a:schemeClr val="bg1"/>
                </a:solidFill>
                <a:latin typeface="Verdana" panose="020B0604030504040204" pitchFamily="34" charset="0"/>
              </a:rPr>
              <a:t>www.mintrabajo.gov.co</a:t>
            </a:r>
          </a:p>
        </p:txBody>
      </p:sp>
      <p:sp>
        <p:nvSpPr>
          <p:cNvPr id="8" name="Subtítulo 7"/>
          <p:cNvSpPr>
            <a:spLocks noGrp="1"/>
          </p:cNvSpPr>
          <p:nvPr>
            <p:ph type="subTitle" idx="1"/>
          </p:nvPr>
        </p:nvSpPr>
        <p:spPr>
          <a:xfrm>
            <a:off x="697952" y="1429408"/>
            <a:ext cx="7741856" cy="4635061"/>
          </a:xfrm>
        </p:spPr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es-CO" altLang="es-CO" sz="3600" b="1" dirty="0">
                <a:latin typeface="Arial Narrow" panose="020B0606020202030204" pitchFamily="34" charset="0"/>
              </a:rPr>
              <a:t>Decreto 1072 de 2015 </a:t>
            </a:r>
          </a:p>
          <a:p>
            <a:pPr>
              <a:defRPr/>
            </a:pPr>
            <a:endParaRPr lang="es-CO" altLang="es-CO" sz="3600" dirty="0">
              <a:latin typeface="Arial Narrow" panose="020B0606020202030204" pitchFamily="34" charset="0"/>
            </a:endParaRPr>
          </a:p>
          <a:p>
            <a:pPr algn="just"/>
            <a:r>
              <a:rPr lang="es-CO" altLang="es-CO" sz="3600" b="1" dirty="0">
                <a:latin typeface="Arial Narrow" panose="020B0606020202030204" pitchFamily="34" charset="0"/>
              </a:rPr>
              <a:t>Artículo 2.2.2.4.13.</a:t>
            </a:r>
            <a:r>
              <a:rPr lang="es-CO" altLang="es-CO" sz="3600" dirty="0">
                <a:latin typeface="Arial Narrow" panose="020B0606020202030204" pitchFamily="34" charset="0"/>
              </a:rPr>
              <a:t> </a:t>
            </a:r>
            <a:r>
              <a:rPr lang="es-CO" altLang="es-CO" sz="3600" b="1" i="1" dirty="0">
                <a:latin typeface="Arial Narrow" panose="020B0606020202030204" pitchFamily="34" charset="0"/>
              </a:rPr>
              <a:t>Cumplimiento e implementación del acuerdo colectivo. </a:t>
            </a:r>
            <a:r>
              <a:rPr lang="es-CO" altLang="es-CO" sz="3600" dirty="0">
                <a:latin typeface="Arial Narrow" panose="020B0606020202030204" pitchFamily="34" charset="0"/>
              </a:rPr>
              <a:t>La autoridad pública competente, dentro de los veinte (20) días hábiles siguientes a la suscripción del acta final, y con base en esta, expedirá los actos administrativos a que haya lugar.</a:t>
            </a:r>
          </a:p>
          <a:p>
            <a:pPr algn="just"/>
            <a:endParaRPr lang="es-CO" altLang="es-CO" sz="3600" dirty="0">
              <a:latin typeface="Arial Narrow" panose="020B0606020202030204" pitchFamily="34" charset="0"/>
            </a:endParaRPr>
          </a:p>
          <a:p>
            <a:pPr algn="just"/>
            <a:r>
              <a:rPr lang="es-CO" altLang="es-CO" sz="3600" b="1" dirty="0">
                <a:latin typeface="Arial Narrow" panose="020B0606020202030204" pitchFamily="34" charset="0"/>
              </a:rPr>
              <a:t>PARÁGRAFO</a:t>
            </a:r>
            <a:r>
              <a:rPr lang="es-CO" altLang="es-CO" sz="3600" dirty="0">
                <a:latin typeface="Arial Narrow" panose="020B0606020202030204" pitchFamily="34" charset="0"/>
              </a:rPr>
              <a:t>. Para la suscripción del acuerdo colectivo de aplicación nacional, de manera obligatoria, los representantes del Gobierno en la mesa de negociación deberán consultar y obtener la autorización previa del Gobierno Nacional. </a:t>
            </a:r>
            <a:r>
              <a:rPr lang="es-CO" altLang="es-CO" sz="3600" i="1" dirty="0">
                <a:latin typeface="Arial Narrow" panose="020B0606020202030204" pitchFamily="34" charset="0"/>
              </a:rPr>
              <a:t>(Decreto 160 de 2014, art. </a:t>
            </a:r>
            <a:r>
              <a:rPr lang="es-CO" altLang="es-CO" sz="3600" b="1" i="1" dirty="0">
                <a:latin typeface="Arial Narrow" panose="020B0606020202030204" pitchFamily="34" charset="0"/>
                <a:hlinkClick r:id="rId2"/>
              </a:rPr>
              <a:t>14</a:t>
            </a:r>
            <a:r>
              <a:rPr lang="es-CO" altLang="es-CO" sz="3600" b="1" i="1" dirty="0">
                <a:latin typeface="Arial Narrow" panose="020B0606020202030204" pitchFamily="34" charset="0"/>
              </a:rPr>
              <a:t>)</a:t>
            </a:r>
          </a:p>
        </p:txBody>
      </p:sp>
      <p:pic>
        <p:nvPicPr>
          <p:cNvPr id="6" name="Picture 8" descr="Anécdotas y curiosidades jurídicas | iustopía: ¿Qué son los convenios  colectivos extraestatutarios?">
            <a:extLst>
              <a:ext uri="{FF2B5EF4-FFF2-40B4-BE49-F238E27FC236}">
                <a16:creationId xmlns:a16="http://schemas.microsoft.com/office/drawing/2014/main" id="{00E754CD-E9AB-1D8B-588C-DBF06377F2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13289" y="1278709"/>
            <a:ext cx="3105442" cy="50564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422050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BA228D-C279-3711-0691-E934ABEEC9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98787"/>
            <a:ext cx="9144000" cy="479922"/>
          </a:xfrm>
        </p:spPr>
        <p:txBody>
          <a:bodyPr>
            <a:normAutofit fontScale="90000"/>
          </a:bodyPr>
          <a:lstStyle/>
          <a:p>
            <a:r>
              <a:rPr lang="es-CO" altLang="es-CO" sz="4000" b="1" dirty="0">
                <a:latin typeface="Arial Narrow" panose="020B0606020202030204" pitchFamily="34" charset="0"/>
              </a:rPr>
              <a:t>NEGOCIACIÓN EN EL SECTOR PÚBLICO</a:t>
            </a:r>
            <a:endParaRPr lang="es-CO" sz="40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4E4268B-39C5-484B-A8D3-2BADE8C5DA38}"/>
              </a:ext>
            </a:extLst>
          </p:cNvPr>
          <p:cNvSpPr txBox="1"/>
          <p:nvPr/>
        </p:nvSpPr>
        <p:spPr>
          <a:xfrm>
            <a:off x="5016219" y="6639446"/>
            <a:ext cx="215956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100" b="1" dirty="0">
                <a:solidFill>
                  <a:schemeClr val="bg1"/>
                </a:solidFill>
                <a:latin typeface="Verdana" panose="020B0604030504040204" pitchFamily="34" charset="0"/>
              </a:rPr>
              <a:t>www.mintrabajo.gov.co</a:t>
            </a:r>
          </a:p>
        </p:txBody>
      </p:sp>
      <p:sp>
        <p:nvSpPr>
          <p:cNvPr id="8" name="Subtítulo 7"/>
          <p:cNvSpPr>
            <a:spLocks noGrp="1"/>
          </p:cNvSpPr>
          <p:nvPr>
            <p:ph type="subTitle" idx="1"/>
          </p:nvPr>
        </p:nvSpPr>
        <p:spPr>
          <a:xfrm>
            <a:off x="336364" y="1429409"/>
            <a:ext cx="8103444" cy="2921874"/>
          </a:xfrm>
        </p:spPr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es-CO" altLang="es-CO" sz="3600" b="1" dirty="0">
                <a:latin typeface="Arial Narrow" panose="020B0606020202030204" pitchFamily="34" charset="0"/>
              </a:rPr>
              <a:t>Decreto 1072 de 2015 </a:t>
            </a:r>
            <a:endParaRPr lang="es-CO" altLang="es-CO" sz="3600" dirty="0">
              <a:latin typeface="Arial Narrow" panose="020B0606020202030204" pitchFamily="34" charset="0"/>
            </a:endParaRPr>
          </a:p>
          <a:p>
            <a:pPr algn="just"/>
            <a:r>
              <a:rPr lang="es-CO" altLang="es-CO" sz="3600" b="1" dirty="0">
                <a:latin typeface="Arial Narrow" panose="020B0606020202030204" pitchFamily="34" charset="0"/>
              </a:rPr>
              <a:t>Artículo 2.2.2.4.14</a:t>
            </a:r>
            <a:r>
              <a:rPr lang="es-CO" altLang="es-CO" sz="3600" b="1" i="1" dirty="0">
                <a:latin typeface="Arial Narrow" panose="020B0606020202030204" pitchFamily="34" charset="0"/>
              </a:rPr>
              <a:t>.</a:t>
            </a:r>
            <a:r>
              <a:rPr lang="es-CO" altLang="es-CO" sz="3600" dirty="0">
                <a:latin typeface="Arial Narrow" panose="020B0606020202030204" pitchFamily="34" charset="0"/>
              </a:rPr>
              <a:t> </a:t>
            </a:r>
            <a:r>
              <a:rPr lang="es-CO" altLang="es-CO" sz="3600" b="1" i="1" dirty="0">
                <a:latin typeface="Arial Narrow" panose="020B0606020202030204" pitchFamily="34" charset="0"/>
              </a:rPr>
              <a:t>Garantías durante la negociación. </a:t>
            </a:r>
            <a:r>
              <a:rPr lang="es-CO" altLang="es-CO" sz="3600" dirty="0">
                <a:latin typeface="Arial Narrow" panose="020B0606020202030204" pitchFamily="34" charset="0"/>
              </a:rPr>
              <a:t>En los términos del artículo 39 de la Constitución Política, la Ley 584 del 2000 y del libro 2, título 2, capítulo 5 del presente Decreto, los empleados públicos a quienes se les aplica el presente capítulo, durante el término de la negociación, gozan de las garantías de fuero sindical y permiso sindical, de conformidad con las disposiciones legales vigentes sobre la materia. </a:t>
            </a:r>
            <a:r>
              <a:rPr lang="es-CO" altLang="es-CO" sz="3600" i="1" dirty="0">
                <a:latin typeface="Arial Narrow" panose="020B0606020202030204" pitchFamily="34" charset="0"/>
              </a:rPr>
              <a:t>(Decreto 160 de 2014, art.</a:t>
            </a:r>
            <a:r>
              <a:rPr lang="es-CO" altLang="es-CO" sz="3600" b="1" i="1" dirty="0">
                <a:latin typeface="Arial Narrow" panose="020B0606020202030204" pitchFamily="34" charset="0"/>
              </a:rPr>
              <a:t> </a:t>
            </a:r>
            <a:r>
              <a:rPr lang="es-CO" altLang="es-CO" sz="3600" b="1" i="1" dirty="0">
                <a:latin typeface="Arial Narrow" panose="020B0606020202030204" pitchFamily="34" charset="0"/>
                <a:hlinkClick r:id="rId2"/>
              </a:rPr>
              <a:t>15</a:t>
            </a:r>
            <a:r>
              <a:rPr lang="es-CO" altLang="es-CO" sz="3600" b="1" i="1" dirty="0">
                <a:latin typeface="Arial Narrow" panose="020B0606020202030204" pitchFamily="34" charset="0"/>
              </a:rPr>
              <a:t>)</a:t>
            </a:r>
          </a:p>
        </p:txBody>
      </p:sp>
      <p:pic>
        <p:nvPicPr>
          <p:cNvPr id="7" name="Picture 10" descr="Ultraactividad de los convenios colectivos">
            <a:extLst>
              <a:ext uri="{FF2B5EF4-FFF2-40B4-BE49-F238E27FC236}">
                <a16:creationId xmlns:a16="http://schemas.microsoft.com/office/drawing/2014/main" id="{6BA0343D-1DC9-67FD-1ADD-3716D3C445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6441" y="1381947"/>
            <a:ext cx="3310760" cy="25015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12" descr="Vigencia y ultraactividad de los convenios colectivos | LSA">
            <a:extLst>
              <a:ext uri="{FF2B5EF4-FFF2-40B4-BE49-F238E27FC236}">
                <a16:creationId xmlns:a16="http://schemas.microsoft.com/office/drawing/2014/main" id="{1175BE0E-3131-4829-085D-88531938B1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3595" y="4351283"/>
            <a:ext cx="8222846" cy="23705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313179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BA228D-C279-3711-0691-E934ABEEC9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98787"/>
            <a:ext cx="9144000" cy="479922"/>
          </a:xfrm>
        </p:spPr>
        <p:txBody>
          <a:bodyPr>
            <a:normAutofit fontScale="90000"/>
          </a:bodyPr>
          <a:lstStyle/>
          <a:p>
            <a:r>
              <a:rPr lang="es-CO" altLang="es-CO" sz="4000" b="1" dirty="0">
                <a:latin typeface="Arial Narrow" panose="020B0606020202030204" pitchFamily="34" charset="0"/>
              </a:rPr>
              <a:t>NEGOCIACIÓN EN EL SECTOR PÚBLICO</a:t>
            </a:r>
            <a:endParaRPr lang="es-CO" sz="40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4E4268B-39C5-484B-A8D3-2BADE8C5DA38}"/>
              </a:ext>
            </a:extLst>
          </p:cNvPr>
          <p:cNvSpPr txBox="1"/>
          <p:nvPr/>
        </p:nvSpPr>
        <p:spPr>
          <a:xfrm>
            <a:off x="5016219" y="6639446"/>
            <a:ext cx="215956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100" b="1" dirty="0">
                <a:solidFill>
                  <a:schemeClr val="bg1"/>
                </a:solidFill>
                <a:latin typeface="Verdana" panose="020B0604030504040204" pitchFamily="34" charset="0"/>
              </a:rPr>
              <a:t>www.mintrabajo.gov.co</a:t>
            </a:r>
          </a:p>
        </p:txBody>
      </p:sp>
      <p:sp>
        <p:nvSpPr>
          <p:cNvPr id="8" name="Subtítulo 7"/>
          <p:cNvSpPr>
            <a:spLocks noGrp="1"/>
          </p:cNvSpPr>
          <p:nvPr>
            <p:ph type="subTitle" idx="1"/>
          </p:nvPr>
        </p:nvSpPr>
        <p:spPr>
          <a:xfrm>
            <a:off x="336364" y="1429409"/>
            <a:ext cx="8103444" cy="2942894"/>
          </a:xfrm>
        </p:spPr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es-CO" altLang="es-CO" sz="3600" b="1" dirty="0">
                <a:latin typeface="Arial Narrow" panose="020B0606020202030204" pitchFamily="34" charset="0"/>
              </a:rPr>
              <a:t>Decreto 1072 de 2015</a:t>
            </a:r>
          </a:p>
          <a:p>
            <a:pPr>
              <a:defRPr/>
            </a:pPr>
            <a:r>
              <a:rPr lang="es-CO" altLang="es-CO" sz="3600" b="1" dirty="0">
                <a:latin typeface="Arial Narrow" panose="020B0606020202030204" pitchFamily="34" charset="0"/>
              </a:rPr>
              <a:t> </a:t>
            </a:r>
            <a:endParaRPr lang="es-CO" altLang="es-CO" sz="3600" dirty="0">
              <a:latin typeface="Arial Narrow" panose="020B0606020202030204" pitchFamily="34" charset="0"/>
            </a:endParaRPr>
          </a:p>
          <a:p>
            <a:pPr algn="just">
              <a:defRPr/>
            </a:pPr>
            <a:r>
              <a:rPr lang="es-CO" altLang="es-CO" sz="3600" b="1" dirty="0">
                <a:latin typeface="Arial Narrow" panose="020B0606020202030204" pitchFamily="34" charset="0"/>
              </a:rPr>
              <a:t>Artículo 2.2.2.4.15.</a:t>
            </a:r>
            <a:r>
              <a:rPr lang="es-CO" altLang="es-CO" sz="3600" dirty="0">
                <a:latin typeface="Arial Narrow" panose="020B0606020202030204" pitchFamily="34" charset="0"/>
              </a:rPr>
              <a:t> </a:t>
            </a:r>
            <a:r>
              <a:rPr lang="es-CO" altLang="es-CO" sz="3600" b="1" i="1" dirty="0">
                <a:latin typeface="Arial Narrow" panose="020B0606020202030204" pitchFamily="34" charset="0"/>
              </a:rPr>
              <a:t>Capacitación. </a:t>
            </a:r>
            <a:r>
              <a:rPr lang="es-CO" altLang="es-CO" sz="3600" dirty="0">
                <a:latin typeface="Arial Narrow" panose="020B0606020202030204" pitchFamily="34" charset="0"/>
              </a:rPr>
              <a:t>Los organismos y entidades públicas que están dentro del campo de aplicación del presente capítulo, deberán incluir dentro de los Planes Institucionales de Capacitación la realización de programas y talleres dirigidos a impartir formación a los servidores públicos en materia de negociación colectiva.</a:t>
            </a:r>
          </a:p>
          <a:p>
            <a:pPr algn="just">
              <a:defRPr/>
            </a:pPr>
            <a:r>
              <a:rPr lang="es-CO" altLang="es-CO" sz="3600" i="1" dirty="0">
                <a:latin typeface="Arial Narrow" panose="020B0606020202030204" pitchFamily="34" charset="0"/>
              </a:rPr>
              <a:t>(Decreto 160 de 2014, art. </a:t>
            </a:r>
            <a:r>
              <a:rPr lang="es-CO" altLang="es-CO" sz="3600" i="1" dirty="0">
                <a:latin typeface="Arial Narrow" panose="020B0606020202030204" pitchFamily="34" charset="0"/>
                <a:hlinkClick r:id="rId2"/>
              </a:rPr>
              <a:t>16</a:t>
            </a:r>
            <a:r>
              <a:rPr lang="es-CO" altLang="es-CO" sz="3600" i="1" dirty="0">
                <a:latin typeface="Arial Narrow" panose="020B0606020202030204" pitchFamily="34" charset="0"/>
              </a:rPr>
              <a:t>)</a:t>
            </a:r>
          </a:p>
        </p:txBody>
      </p:sp>
      <p:pic>
        <p:nvPicPr>
          <p:cNvPr id="10" name="Picture 12" descr="Los cinco factores más importantes para planificar las capacitaciones  corporativas - Revista Estrategia &amp; Negocios">
            <a:extLst>
              <a:ext uri="{FF2B5EF4-FFF2-40B4-BE49-F238E27FC236}">
                <a16:creationId xmlns:a16="http://schemas.microsoft.com/office/drawing/2014/main" id="{75272B7B-293B-7A48-A8D0-24AC7B081F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92054" y="1429409"/>
            <a:ext cx="3237187" cy="37992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8" descr="Capacitaciones, Talleres y Charlas – sst asesorias">
            <a:extLst>
              <a:ext uri="{FF2B5EF4-FFF2-40B4-BE49-F238E27FC236}">
                <a16:creationId xmlns:a16="http://schemas.microsoft.com/office/drawing/2014/main" id="{091DE7ED-21B3-6B90-69CC-F6C9A82EFF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7484" y="4501983"/>
            <a:ext cx="8411726" cy="20905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763391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BA228D-C279-3711-0691-E934ABEEC9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98787"/>
            <a:ext cx="9144000" cy="479922"/>
          </a:xfrm>
        </p:spPr>
        <p:txBody>
          <a:bodyPr>
            <a:normAutofit fontScale="90000"/>
          </a:bodyPr>
          <a:lstStyle/>
          <a:p>
            <a:r>
              <a:rPr lang="es-CO" altLang="es-CO" sz="4000" b="1" dirty="0">
                <a:latin typeface="Arial Narrow" panose="020B0606020202030204" pitchFamily="34" charset="0"/>
              </a:rPr>
              <a:t>NEGOCIACIÓN EN EL SECTOR PÚBLICO</a:t>
            </a:r>
            <a:endParaRPr lang="es-CO" sz="40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4E4268B-39C5-484B-A8D3-2BADE8C5DA38}"/>
              </a:ext>
            </a:extLst>
          </p:cNvPr>
          <p:cNvSpPr txBox="1"/>
          <p:nvPr/>
        </p:nvSpPr>
        <p:spPr>
          <a:xfrm>
            <a:off x="5016219" y="6639446"/>
            <a:ext cx="215956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100" b="1" dirty="0">
                <a:solidFill>
                  <a:schemeClr val="bg1"/>
                </a:solidFill>
                <a:latin typeface="Verdana" panose="020B0604030504040204" pitchFamily="34" charset="0"/>
              </a:rPr>
              <a:t>www.mintrabajo.gov.co</a:t>
            </a:r>
          </a:p>
        </p:txBody>
      </p:sp>
      <p:sp>
        <p:nvSpPr>
          <p:cNvPr id="8" name="Subtítulo 7"/>
          <p:cNvSpPr>
            <a:spLocks noGrp="1"/>
          </p:cNvSpPr>
          <p:nvPr>
            <p:ph type="subTitle" idx="1"/>
          </p:nvPr>
        </p:nvSpPr>
        <p:spPr>
          <a:xfrm>
            <a:off x="336364" y="1429409"/>
            <a:ext cx="8103444" cy="4707502"/>
          </a:xfrm>
        </p:spPr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es-CO" altLang="es-CO" sz="3600" b="1" dirty="0">
                <a:latin typeface="Arial Narrow" panose="020B0606020202030204" pitchFamily="34" charset="0"/>
              </a:rPr>
              <a:t>Decreto 1072 de 2015 </a:t>
            </a:r>
            <a:endParaRPr lang="es-CO" altLang="es-CO" sz="3600" dirty="0">
              <a:latin typeface="Arial Narrow" panose="020B0606020202030204" pitchFamily="34" charset="0"/>
            </a:endParaRPr>
          </a:p>
          <a:p>
            <a:pPr algn="just">
              <a:defRPr/>
            </a:pPr>
            <a:r>
              <a:rPr lang="es-CO" altLang="es-CO" sz="4400" dirty="0"/>
              <a:t>"</a:t>
            </a:r>
            <a:r>
              <a:rPr lang="es-CO" altLang="es-CO" sz="3600" b="1" dirty="0">
                <a:latin typeface="Arial Narrow" panose="020B0606020202030204" pitchFamily="34" charset="0"/>
              </a:rPr>
              <a:t>Artículo 2.2.2.4.16. Marco de la negociación</a:t>
            </a:r>
            <a:r>
              <a:rPr lang="es-CO" altLang="es-CO" sz="3600" dirty="0">
                <a:latin typeface="Arial Narrow" panose="020B0606020202030204" pitchFamily="34" charset="0"/>
              </a:rPr>
              <a:t>. La negociación colectiva entre las entidades y organismos públicos y las organizaciones sindicales de empleados públicos se adelantará bajo </a:t>
            </a:r>
            <a:r>
              <a:rPr lang="es-CO" altLang="es-CO" sz="3600" b="1" dirty="0">
                <a:highlight>
                  <a:srgbClr val="FFFF00"/>
                </a:highlight>
                <a:latin typeface="Arial Narrow" panose="020B0606020202030204" pitchFamily="34" charset="0"/>
              </a:rPr>
              <a:t>el principio de progresividad y la regla de no regresividad</a:t>
            </a:r>
            <a:r>
              <a:rPr lang="es-CO" altLang="es-CO" sz="3600" dirty="0">
                <a:highlight>
                  <a:srgbClr val="FFFF00"/>
                </a:highlight>
                <a:latin typeface="Arial Narrow" panose="020B0606020202030204" pitchFamily="34" charset="0"/>
              </a:rPr>
              <a:t>,</a:t>
            </a:r>
            <a:r>
              <a:rPr lang="es-CO" altLang="es-CO" sz="3600" dirty="0">
                <a:latin typeface="Arial Narrow" panose="020B0606020202030204" pitchFamily="34" charset="0"/>
              </a:rPr>
              <a:t> en el marco de lo establecido en el artículo 53 de la Constitución Política y la jurisprudencia de las altas cortes. En consecuencia, se ampliará de manera gradual la cobertura de los derechos reconocidos en negociaciones previas, sin disminuir su nivel de satisfacción salvo justificación acorde a lo establecido en la jurisprudencia vigente. Lo anterior de conformidad con la capacidad económica e institucional."</a:t>
            </a:r>
            <a:br>
              <a:rPr lang="es-CO" altLang="es-CO" sz="3600" b="1" dirty="0">
                <a:solidFill>
                  <a:srgbClr val="333333"/>
                </a:solidFill>
                <a:latin typeface="Arial Narrow" panose="020B0606020202030204" pitchFamily="34" charset="0"/>
              </a:rPr>
            </a:br>
            <a:r>
              <a:rPr lang="es-CO" altLang="es-CO" sz="3600" b="1" i="1" dirty="0">
                <a:latin typeface="Arial Narrow" panose="020B0606020202030204" pitchFamily="34" charset="0"/>
              </a:rPr>
              <a:t>(Decreto 1631 de 30 de Noviembre de 2021).</a:t>
            </a:r>
            <a:endParaRPr lang="es-CO" altLang="es-CO" sz="3600" b="1" dirty="0">
              <a:latin typeface="Arial Narrow" panose="020B0606020202030204" pitchFamily="34" charset="0"/>
            </a:endParaRPr>
          </a:p>
          <a:p>
            <a:pPr algn="just">
              <a:defRPr/>
            </a:pPr>
            <a:endParaRPr lang="es-CO" altLang="es-CO" sz="3600" b="1" dirty="0">
              <a:latin typeface="Arial Narrow" panose="020B0606020202030204" pitchFamily="34" charset="0"/>
            </a:endParaRPr>
          </a:p>
        </p:txBody>
      </p:sp>
      <p:pic>
        <p:nvPicPr>
          <p:cNvPr id="7" name="Picture 10" descr="Cuál es el impacto de la capacitación del personal en la organización? |  Conexión ESAN">
            <a:extLst>
              <a:ext uri="{FF2B5EF4-FFF2-40B4-BE49-F238E27FC236}">
                <a16:creationId xmlns:a16="http://schemas.microsoft.com/office/drawing/2014/main" id="{B7363D3A-D501-29BA-B46D-8897A3E602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60525" y="1429409"/>
            <a:ext cx="3184633" cy="47075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282212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D4E4268B-39C5-484B-A8D3-2BADE8C5DA38}"/>
              </a:ext>
            </a:extLst>
          </p:cNvPr>
          <p:cNvSpPr txBox="1"/>
          <p:nvPr/>
        </p:nvSpPr>
        <p:spPr>
          <a:xfrm>
            <a:off x="5016219" y="6639446"/>
            <a:ext cx="215956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100" b="1" dirty="0">
                <a:solidFill>
                  <a:schemeClr val="bg1"/>
                </a:solidFill>
                <a:latin typeface="Verdana" panose="020B0604030504040204" pitchFamily="34" charset="0"/>
              </a:rPr>
              <a:t>www.mintrabajo.gov.co</a:t>
            </a:r>
          </a:p>
        </p:txBody>
      </p:sp>
      <p:pic>
        <p:nvPicPr>
          <p:cNvPr id="6" name="Picture 8" descr="139,300 Negociacion Imágenes y Fotos - 123RF">
            <a:extLst>
              <a:ext uri="{FF2B5EF4-FFF2-40B4-BE49-F238E27FC236}">
                <a16:creationId xmlns:a16="http://schemas.microsoft.com/office/drawing/2014/main" id="{54587684-79D4-93A1-78EA-EFE6092DDC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350" y="1282262"/>
            <a:ext cx="11312486" cy="4824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088524" y="1489458"/>
            <a:ext cx="4204138" cy="1012004"/>
          </a:xfrm>
        </p:spPr>
        <p:txBody>
          <a:bodyPr>
            <a:noAutofit/>
          </a:bodyPr>
          <a:lstStyle/>
          <a:p>
            <a:r>
              <a:rPr lang="es-CO" sz="6000" dirty="0"/>
              <a:t>GRACIAS 2023</a:t>
            </a:r>
          </a:p>
        </p:txBody>
      </p:sp>
    </p:spTree>
    <p:extLst>
      <p:ext uri="{BB962C8B-B14F-4D97-AF65-F5344CB8AC3E}">
        <p14:creationId xmlns:p14="http://schemas.microsoft.com/office/powerpoint/2010/main" val="11961472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05104" y="113436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CO" altLang="es-CO" sz="2000" b="1" dirty="0">
                <a:solidFill>
                  <a:schemeClr val="bg1"/>
                </a:solidFill>
                <a:latin typeface="Arial Narrow" panose="020B0606020202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Sede Administrativa		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CO" altLang="es-CO" sz="2000" b="1" dirty="0">
                <a:solidFill>
                  <a:schemeClr val="bg1"/>
                </a:solidFill>
                <a:latin typeface="Arial Narrow" panose="020B0606020202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Dirección: Carrera 14 No. 99-33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CO" altLang="es-CO" sz="2000" b="1" dirty="0">
                <a:solidFill>
                  <a:schemeClr val="bg1"/>
                </a:solidFill>
                <a:latin typeface="Arial Narrow" panose="020B0606020202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Bogotá D. C - Colombia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CO" altLang="es-CO" sz="2000" b="1" dirty="0">
                <a:solidFill>
                  <a:schemeClr val="bg1"/>
                </a:solidFill>
                <a:latin typeface="Arial Narrow" panose="020B0606020202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Pisos 6, 7, 10, 11, 12 y 13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CO" altLang="es-CO" sz="2000" b="1" dirty="0">
                <a:solidFill>
                  <a:schemeClr val="bg1"/>
                </a:solidFill>
                <a:latin typeface="Arial Narrow" panose="020B0606020202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Teléfonos PBX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CO" altLang="es-CO" sz="2000" b="1" dirty="0">
                <a:solidFill>
                  <a:schemeClr val="bg1"/>
                </a:solidFill>
                <a:latin typeface="Arial Narrow" panose="020B0606020202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(57-1) 3779999</a:t>
            </a:r>
            <a:endParaRPr lang="es-CO" sz="2000" b="1" dirty="0">
              <a:solidFill>
                <a:schemeClr val="bg1"/>
              </a:solidFill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7525406" y="5004477"/>
            <a:ext cx="466659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altLang="es-CO" sz="2000" b="1" dirty="0">
                <a:latin typeface="Arial Narrow" panose="020B0606020202030204" pitchFamily="34" charset="0"/>
                <a:ea typeface="AngsanaUPC" panose="02020603050405020304" pitchFamily="18" charset="-34"/>
              </a:rPr>
              <a:t>Realizadas por: ARTURO GOMEZ   </a:t>
            </a:r>
          </a:p>
          <a:p>
            <a:pPr algn="ctr"/>
            <a:r>
              <a:rPr lang="es-CO" altLang="es-CO" sz="2000" b="1" dirty="0">
                <a:latin typeface="Arial Narrow" panose="020B0606020202030204" pitchFamily="34" charset="0"/>
                <a:ea typeface="AngsanaUPC" panose="02020603050405020304" pitchFamily="18" charset="-34"/>
              </a:rPr>
              <a:t>PROFESIONAL ESPECIALIZADO – S.P.O.S</a:t>
            </a:r>
          </a:p>
          <a:p>
            <a:pPr algn="ctr"/>
            <a:r>
              <a:rPr lang="es-CO" altLang="es-CO" sz="2000" b="1" dirty="0">
                <a:latin typeface="Arial Narrow" panose="020B0606020202030204" pitchFamily="34" charset="0"/>
                <a:ea typeface="AngsanaUPC" panose="02020603050405020304" pitchFamily="18" charset="-34"/>
              </a:rPr>
              <a:t>ABOGADO – ECONOMISTA</a:t>
            </a:r>
          </a:p>
          <a:p>
            <a:pPr algn="ctr"/>
            <a:r>
              <a:rPr lang="es-CO" altLang="es-CO" sz="2000" b="1" dirty="0">
                <a:latin typeface="Arial Narrow" panose="020B0606020202030204" pitchFamily="34" charset="0"/>
                <a:ea typeface="AngsanaUPC" panose="02020603050405020304" pitchFamily="18" charset="-34"/>
              </a:rPr>
              <a:t>MAGISTER  LABORAL Y SEGURIDAD SOCIAL</a:t>
            </a:r>
          </a:p>
        </p:txBody>
      </p:sp>
    </p:spTree>
    <p:extLst>
      <p:ext uri="{BB962C8B-B14F-4D97-AF65-F5344CB8AC3E}">
        <p14:creationId xmlns:p14="http://schemas.microsoft.com/office/powerpoint/2010/main" val="11540212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OBIERNO DEL CAMBIO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3061</Words>
  <Application>Microsoft Office PowerPoint</Application>
  <PresentationFormat>Panorámica</PresentationFormat>
  <Paragraphs>252</Paragraphs>
  <Slides>29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6" baseType="lpstr">
      <vt:lpstr>Arial</vt:lpstr>
      <vt:lpstr>Arial Narrow</vt:lpstr>
      <vt:lpstr>Calibri</vt:lpstr>
      <vt:lpstr>Helvetica</vt:lpstr>
      <vt:lpstr>Verdana</vt:lpstr>
      <vt:lpstr>Wingdings</vt:lpstr>
      <vt:lpstr>Tema de Office</vt:lpstr>
      <vt:lpstr>Presentación de PowerPoint</vt:lpstr>
      <vt:lpstr>NEGOCIACIÓN ENTRE LAS ORGANIZACIONES SINDICALES DE EMPLEADOS PÚBLICOS Y LAS ENTIDADES PÚBLICAS</vt:lpstr>
      <vt:lpstr>NEGOCIACIÓN EN EL SECTOR PUBLICO</vt:lpstr>
      <vt:lpstr>NEGOCIACIÓN EN EL SECTOR PUBLICO</vt:lpstr>
      <vt:lpstr>NEGOCIACIÓN EN EL SECTOR PUBLICO</vt:lpstr>
      <vt:lpstr>NEGOCIACIÓN EN EL SECTOR PUBLICO</vt:lpstr>
      <vt:lpstr>NEGOCIACIÓN EN EL SECTOR PUBLICO</vt:lpstr>
      <vt:lpstr>NEGOCIACIÓN EN EL SECTOR PUBLICO</vt:lpstr>
      <vt:lpstr>NEGOCIACIÓN EN EL SECTOR PUBLICO</vt:lpstr>
      <vt:lpstr>NEGOCIACIÓN EN EL SECTOR PÚBLICO</vt:lpstr>
      <vt:lpstr>NEGOCIACIÓN EN EL SECTOR PÚBLICO</vt:lpstr>
      <vt:lpstr>NEGOCIACIÓN EN EL SECTOR PÚBLICO</vt:lpstr>
      <vt:lpstr>NEGOCIACIÓN EN EL SECTOR PÚBLICO</vt:lpstr>
      <vt:lpstr>NEGOCIACIÓN EN EL SECTOR PÚBLICO</vt:lpstr>
      <vt:lpstr>NEGOCIACIÓN EN EL SECTOR PÚBLICO</vt:lpstr>
      <vt:lpstr>NEGOCIACIÓN EN EL SECTOR PÚBLICO</vt:lpstr>
      <vt:lpstr>NEGOCIACIÓN EN EL SECTOR PÚBLICO</vt:lpstr>
      <vt:lpstr>NEGOCIACIÓN EN EL SECTOR PÚBLICO</vt:lpstr>
      <vt:lpstr>NEGOCIACIÓN EN EL SECTOR PÚBLICO</vt:lpstr>
      <vt:lpstr>NEGOCIACIÓN EN EL SECTOR PÚBLICO</vt:lpstr>
      <vt:lpstr>NEGOCIACIÓN EN EL SECTOR PÚBLICO</vt:lpstr>
      <vt:lpstr>NEGOCIACIÓN EN EL SECTOR PÚBLICO</vt:lpstr>
      <vt:lpstr>NEGOCIACIÓN EN EL SECTOR PÚBLICO</vt:lpstr>
      <vt:lpstr>NEGOCIACIÓN EN EL SECTOR PÚBLICO</vt:lpstr>
      <vt:lpstr>NEGOCIACIÓN EN EL SECTOR PÚBLICO</vt:lpstr>
      <vt:lpstr>NEGOCIACIÓN EN EL SECTOR PÚBLICO</vt:lpstr>
      <vt:lpstr>NEGOCIACIÓN EN EL SECTOR PÚBLICO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William Camilo  Baracaldo Godoy</dc:creator>
  <cp:lastModifiedBy>Usuario</cp:lastModifiedBy>
  <cp:revision>34</cp:revision>
  <dcterms:created xsi:type="dcterms:W3CDTF">2023-05-08T00:34:42Z</dcterms:created>
  <dcterms:modified xsi:type="dcterms:W3CDTF">2023-07-10T18:06:29Z</dcterms:modified>
</cp:coreProperties>
</file>